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48"/>
  </p:notesMasterIdLst>
  <p:sldIdLst>
    <p:sldId id="736" r:id="rId5"/>
    <p:sldId id="319" r:id="rId6"/>
    <p:sldId id="726" r:id="rId7"/>
    <p:sldId id="718" r:id="rId8"/>
    <p:sldId id="737" r:id="rId9"/>
    <p:sldId id="727" r:id="rId10"/>
    <p:sldId id="738" r:id="rId11"/>
    <p:sldId id="719" r:id="rId12"/>
    <p:sldId id="745" r:id="rId13"/>
    <p:sldId id="728" r:id="rId14"/>
    <p:sldId id="746" r:id="rId15"/>
    <p:sldId id="747" r:id="rId16"/>
    <p:sldId id="720" r:id="rId17"/>
    <p:sldId id="748" r:id="rId18"/>
    <p:sldId id="729" r:id="rId19"/>
    <p:sldId id="749" r:id="rId20"/>
    <p:sldId id="750" r:id="rId21"/>
    <p:sldId id="721" r:id="rId22"/>
    <p:sldId id="751" r:id="rId23"/>
    <p:sldId id="730" r:id="rId24"/>
    <p:sldId id="752" r:id="rId25"/>
    <p:sldId id="753" r:id="rId26"/>
    <p:sldId id="722" r:id="rId27"/>
    <p:sldId id="754" r:id="rId28"/>
    <p:sldId id="731" r:id="rId29"/>
    <p:sldId id="755" r:id="rId30"/>
    <p:sldId id="756" r:id="rId31"/>
    <p:sldId id="723" r:id="rId32"/>
    <p:sldId id="757" r:id="rId33"/>
    <p:sldId id="732" r:id="rId34"/>
    <p:sldId id="758" r:id="rId35"/>
    <p:sldId id="759" r:id="rId36"/>
    <p:sldId id="724" r:id="rId37"/>
    <p:sldId id="760" r:id="rId38"/>
    <p:sldId id="733" r:id="rId39"/>
    <p:sldId id="734" r:id="rId40"/>
    <p:sldId id="761" r:id="rId41"/>
    <p:sldId id="762" r:id="rId42"/>
    <p:sldId id="735" r:id="rId43"/>
    <p:sldId id="349" r:id="rId44"/>
    <p:sldId id="348" r:id="rId45"/>
    <p:sldId id="353" r:id="rId46"/>
    <p:sldId id="300" r:id="rId47"/>
  </p:sldIdLst>
  <p:sldSz cx="9144000" cy="6858000" type="screen4x3"/>
  <p:notesSz cx="6797675" cy="9928225"/>
  <p:embeddedFontLst>
    <p:embeddedFont>
      <p:font typeface="Calibri" panose="020F0502020204030204" pitchFamily="34" charset="0"/>
      <p:regular r:id="rId49"/>
      <p:bold r:id="rId50"/>
      <p:italic r:id="rId51"/>
      <p:boldItalic r:id="rId52"/>
    </p:embeddedFont>
    <p:embeddedFont>
      <p:font typeface="Gotham Rounded Book" pitchFamily="50" charset="0"/>
      <p:regular r:id="rId53"/>
      <p:italic r:id="rId54"/>
    </p:embeddedFont>
  </p:embeddedFontLst>
  <p:defaultTextStyle>
    <a:defPPr>
      <a:defRPr lang="en-GB"/>
    </a:defPPr>
    <a:lvl1pPr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1pPr>
    <a:lvl2pPr marL="4572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2pPr>
    <a:lvl3pPr marL="9144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3pPr>
    <a:lvl4pPr marL="13716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4pPr>
    <a:lvl5pPr marL="18288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5pPr>
    <a:lvl6pPr marL="2286000" algn="l" defTabSz="914400" rtl="0" eaLnBrk="1" latinLnBrk="0" hangingPunct="1">
      <a:defRPr kern="1200">
        <a:solidFill>
          <a:schemeClr val="tx1"/>
        </a:solidFill>
        <a:latin typeface="Calibri" pitchFamily="34" charset="0"/>
        <a:ea typeface="ＭＳ Ｐゴシック" pitchFamily="1" charset="-128"/>
        <a:cs typeface="+mn-cs"/>
      </a:defRPr>
    </a:lvl6pPr>
    <a:lvl7pPr marL="2743200" algn="l" defTabSz="914400" rtl="0" eaLnBrk="1" latinLnBrk="0" hangingPunct="1">
      <a:defRPr kern="1200">
        <a:solidFill>
          <a:schemeClr val="tx1"/>
        </a:solidFill>
        <a:latin typeface="Calibri" pitchFamily="34" charset="0"/>
        <a:ea typeface="ＭＳ Ｐゴシック" pitchFamily="1" charset="-128"/>
        <a:cs typeface="+mn-cs"/>
      </a:defRPr>
    </a:lvl7pPr>
    <a:lvl8pPr marL="3200400" algn="l" defTabSz="914400" rtl="0" eaLnBrk="1" latinLnBrk="0" hangingPunct="1">
      <a:defRPr kern="1200">
        <a:solidFill>
          <a:schemeClr val="tx1"/>
        </a:solidFill>
        <a:latin typeface="Calibri" pitchFamily="34" charset="0"/>
        <a:ea typeface="ＭＳ Ｐゴシック" pitchFamily="1" charset="-128"/>
        <a:cs typeface="+mn-cs"/>
      </a:defRPr>
    </a:lvl8pPr>
    <a:lvl9pPr marL="3657600" algn="l" defTabSz="914400" rtl="0" eaLnBrk="1" latinLnBrk="0" hangingPunct="1">
      <a:defRPr kern="1200">
        <a:solidFill>
          <a:schemeClr val="tx1"/>
        </a:solidFill>
        <a:latin typeface="Calibri" pitchFamily="34" charset="0"/>
        <a:ea typeface="ＭＳ Ｐゴシック" pitchFamily="1"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DDFF"/>
    <a:srgbClr val="E55A0F"/>
    <a:srgbClr val="F79646"/>
    <a:srgbClr val="009ED6"/>
    <a:srgbClr val="8064A2"/>
    <a:srgbClr val="5EAFA6"/>
    <a:srgbClr val="9BBB59"/>
    <a:srgbClr val="969696"/>
    <a:srgbClr val="EFE743"/>
    <a:srgbClr val="F5F0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EEB316-983B-45CD-A094-2DC7C59AF101}" v="1" dt="2021-11-24T13:01:05.7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6531" autoAdjust="0"/>
  </p:normalViewPr>
  <p:slideViewPr>
    <p:cSldViewPr snapToGrid="0" snapToObjects="1">
      <p:cViewPr varScale="1">
        <p:scale>
          <a:sx n="57" d="100"/>
          <a:sy n="57" d="100"/>
        </p:scale>
        <p:origin x="2194" y="5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font" Target="fonts/font2.fntdata"/><Relationship Id="rId55"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5.fntdata"/><Relationship Id="rId58"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1.fntdata"/><Relationship Id="rId57"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4.fntdata"/><Relationship Id="rId6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font" Target="fonts/font3.fntdata"/><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rgan, Eira" userId="6859103c-ab02-449e-bd59-9afdd3ea31c1" providerId="ADAL" clId="{8FEEB316-983B-45CD-A094-2DC7C59AF101}"/>
    <pc:docChg chg="addSld delSld modSld">
      <pc:chgData name="Morgan, Eira" userId="6859103c-ab02-449e-bd59-9afdd3ea31c1" providerId="ADAL" clId="{8FEEB316-983B-45CD-A094-2DC7C59AF101}" dt="2021-11-24T13:01:05.721" v="7"/>
      <pc:docMkLst>
        <pc:docMk/>
      </pc:docMkLst>
      <pc:sldChg chg="del">
        <pc:chgData name="Morgan, Eira" userId="6859103c-ab02-449e-bd59-9afdd3ea31c1" providerId="ADAL" clId="{8FEEB316-983B-45CD-A094-2DC7C59AF101}" dt="2021-11-24T11:04:42.140" v="6" actId="47"/>
        <pc:sldMkLst>
          <pc:docMk/>
          <pc:sldMk cId="3775335939" sldId="330"/>
        </pc:sldMkLst>
      </pc:sldChg>
      <pc:sldChg chg="del">
        <pc:chgData name="Morgan, Eira" userId="6859103c-ab02-449e-bd59-9afdd3ea31c1" providerId="ADAL" clId="{8FEEB316-983B-45CD-A094-2DC7C59AF101}" dt="2021-11-24T11:04:13.642" v="3" actId="47"/>
        <pc:sldMkLst>
          <pc:docMk/>
          <pc:sldMk cId="3357169510" sldId="332"/>
        </pc:sldMkLst>
      </pc:sldChg>
      <pc:sldChg chg="add">
        <pc:chgData name="Morgan, Eira" userId="6859103c-ab02-449e-bd59-9afdd3ea31c1" providerId="ADAL" clId="{8FEEB316-983B-45CD-A094-2DC7C59AF101}" dt="2021-11-24T13:01:05.721" v="7"/>
        <pc:sldMkLst>
          <pc:docMk/>
          <pc:sldMk cId="32028209" sldId="348"/>
        </pc:sldMkLst>
      </pc:sldChg>
      <pc:sldChg chg="add">
        <pc:chgData name="Morgan, Eira" userId="6859103c-ab02-449e-bd59-9afdd3ea31c1" providerId="ADAL" clId="{8FEEB316-983B-45CD-A094-2DC7C59AF101}" dt="2021-11-24T13:01:05.721" v="7"/>
        <pc:sldMkLst>
          <pc:docMk/>
          <pc:sldMk cId="2353886" sldId="349"/>
        </pc:sldMkLst>
      </pc:sldChg>
      <pc:sldChg chg="add">
        <pc:chgData name="Morgan, Eira" userId="6859103c-ab02-449e-bd59-9afdd3ea31c1" providerId="ADAL" clId="{8FEEB316-983B-45CD-A094-2DC7C59AF101}" dt="2021-11-24T13:01:05.721" v="7"/>
        <pc:sldMkLst>
          <pc:docMk/>
          <pc:sldMk cId="498459332" sldId="353"/>
        </pc:sldMkLst>
      </pc:sldChg>
      <pc:sldChg chg="del">
        <pc:chgData name="Morgan, Eira" userId="6859103c-ab02-449e-bd59-9afdd3ea31c1" providerId="ADAL" clId="{8FEEB316-983B-45CD-A094-2DC7C59AF101}" dt="2021-11-24T11:04:38.552" v="4" actId="47"/>
        <pc:sldMkLst>
          <pc:docMk/>
          <pc:sldMk cId="1117383722" sldId="356"/>
        </pc:sldMkLst>
      </pc:sldChg>
      <pc:sldChg chg="modSp mod">
        <pc:chgData name="Morgan, Eira" userId="6859103c-ab02-449e-bd59-9afdd3ea31c1" providerId="ADAL" clId="{8FEEB316-983B-45CD-A094-2DC7C59AF101}" dt="2021-11-24T11:04:07.176" v="1" actId="20577"/>
        <pc:sldMkLst>
          <pc:docMk/>
          <pc:sldMk cId="0" sldId="736"/>
        </pc:sldMkLst>
        <pc:spChg chg="mod">
          <ac:chgData name="Morgan, Eira" userId="6859103c-ab02-449e-bd59-9afdd3ea31c1" providerId="ADAL" clId="{8FEEB316-983B-45CD-A094-2DC7C59AF101}" dt="2021-11-24T11:04:07.176" v="1" actId="20577"/>
          <ac:spMkLst>
            <pc:docMk/>
            <pc:sldMk cId="0" sldId="736"/>
            <ac:spMk id="7" creationId="{999D4372-2EBD-4C20-99D5-C39B042CA135}"/>
          </ac:spMkLst>
        </pc:spChg>
      </pc:sldChg>
      <pc:sldChg chg="del">
        <pc:chgData name="Morgan, Eira" userId="6859103c-ab02-449e-bd59-9afdd3ea31c1" providerId="ADAL" clId="{8FEEB316-983B-45CD-A094-2DC7C59AF101}" dt="2021-11-24T11:04:10.651" v="2" actId="47"/>
        <pc:sldMkLst>
          <pc:docMk/>
          <pc:sldMk cId="1126672582" sldId="763"/>
        </pc:sldMkLst>
      </pc:sldChg>
      <pc:sldChg chg="del">
        <pc:chgData name="Morgan, Eira" userId="6859103c-ab02-449e-bd59-9afdd3ea31c1" providerId="ADAL" clId="{8FEEB316-983B-45CD-A094-2DC7C59AF101}" dt="2021-11-24T11:04:40.827" v="5" actId="47"/>
        <pc:sldMkLst>
          <pc:docMk/>
          <pc:sldMk cId="3923809630" sldId="765"/>
        </pc:sldMkLst>
      </pc:sldChg>
    </pc:docChg>
  </pc:docChgLst>
  <pc:docChgLst>
    <pc:chgData name="Jones, Dylan" userId="40dac1d7-80bf-4516-a0c9-3b0e57700650" providerId="ADAL" clId="{8AB32F91-B8B4-4FDE-B7E6-489935DFD1B6}"/>
    <pc:docChg chg="custSel delSld modSld">
      <pc:chgData name="Jones, Dylan" userId="40dac1d7-80bf-4516-a0c9-3b0e57700650" providerId="ADAL" clId="{8AB32F91-B8B4-4FDE-B7E6-489935DFD1B6}" dt="2021-03-02T19:14:30.218" v="61" actId="2696"/>
      <pc:docMkLst>
        <pc:docMk/>
      </pc:docMkLst>
      <pc:sldChg chg="del">
        <pc:chgData name="Jones, Dylan" userId="40dac1d7-80bf-4516-a0c9-3b0e57700650" providerId="ADAL" clId="{8AB32F91-B8B4-4FDE-B7E6-489935DFD1B6}" dt="2021-03-02T19:05:11.898" v="58" actId="2696"/>
        <pc:sldMkLst>
          <pc:docMk/>
          <pc:sldMk cId="2734437637" sldId="321"/>
        </pc:sldMkLst>
      </pc:sldChg>
      <pc:sldChg chg="modSp">
        <pc:chgData name="Jones, Dylan" userId="40dac1d7-80bf-4516-a0c9-3b0e57700650" providerId="ADAL" clId="{8AB32F91-B8B4-4FDE-B7E6-489935DFD1B6}" dt="2021-02-24T17:55:46.132" v="57" actId="14100"/>
        <pc:sldMkLst>
          <pc:docMk/>
          <pc:sldMk cId="2683647523" sldId="726"/>
        </pc:sldMkLst>
        <pc:spChg chg="mod">
          <ac:chgData name="Jones, Dylan" userId="40dac1d7-80bf-4516-a0c9-3b0e57700650" providerId="ADAL" clId="{8AB32F91-B8B4-4FDE-B7E6-489935DFD1B6}" dt="2021-02-24T17:55:46.132" v="57" actId="14100"/>
          <ac:spMkLst>
            <pc:docMk/>
            <pc:sldMk cId="2683647523" sldId="726"/>
            <ac:spMk id="2" creationId="{00000000-0000-0000-0000-000000000000}"/>
          </ac:spMkLst>
        </pc:spChg>
      </pc:sldChg>
      <pc:sldChg chg="modSp">
        <pc:chgData name="Jones, Dylan" userId="40dac1d7-80bf-4516-a0c9-3b0e57700650" providerId="ADAL" clId="{8AB32F91-B8B4-4FDE-B7E6-489935DFD1B6}" dt="2021-02-24T17:51:29.510" v="35" actId="255"/>
        <pc:sldMkLst>
          <pc:docMk/>
          <pc:sldMk cId="4123920274" sldId="747"/>
        </pc:sldMkLst>
        <pc:spChg chg="mod">
          <ac:chgData name="Jones, Dylan" userId="40dac1d7-80bf-4516-a0c9-3b0e57700650" providerId="ADAL" clId="{8AB32F91-B8B4-4FDE-B7E6-489935DFD1B6}" dt="2021-02-24T17:51:29.510" v="35" actId="255"/>
          <ac:spMkLst>
            <pc:docMk/>
            <pc:sldMk cId="4123920274" sldId="747"/>
            <ac:spMk id="5" creationId="{47CAB167-81D3-4CD4-82CD-9F68396A9E51}"/>
          </ac:spMkLst>
        </pc:spChg>
      </pc:sldChg>
      <pc:sldChg chg="delSp delAnim">
        <pc:chgData name="Jones, Dylan" userId="40dac1d7-80bf-4516-a0c9-3b0e57700650" providerId="ADAL" clId="{8AB32F91-B8B4-4FDE-B7E6-489935DFD1B6}" dt="2021-03-02T19:06:03.975" v="59" actId="478"/>
        <pc:sldMkLst>
          <pc:docMk/>
          <pc:sldMk cId="1371129729" sldId="748"/>
        </pc:sldMkLst>
        <pc:picChg chg="del">
          <ac:chgData name="Jones, Dylan" userId="40dac1d7-80bf-4516-a0c9-3b0e57700650" providerId="ADAL" clId="{8AB32F91-B8B4-4FDE-B7E6-489935DFD1B6}" dt="2021-03-02T19:06:03.975" v="59" actId="478"/>
          <ac:picMkLst>
            <pc:docMk/>
            <pc:sldMk cId="1371129729" sldId="748"/>
            <ac:picMk id="6" creationId="{2245462B-6B0A-4D81-A7EC-3BBC1237BE41}"/>
          </ac:picMkLst>
        </pc:picChg>
      </pc:sldChg>
      <pc:sldChg chg="modSp">
        <pc:chgData name="Jones, Dylan" userId="40dac1d7-80bf-4516-a0c9-3b0e57700650" providerId="ADAL" clId="{8AB32F91-B8B4-4FDE-B7E6-489935DFD1B6}" dt="2021-02-24T17:52:11.307" v="37" actId="14100"/>
        <pc:sldMkLst>
          <pc:docMk/>
          <pc:sldMk cId="1668196576" sldId="750"/>
        </pc:sldMkLst>
        <pc:spChg chg="mod">
          <ac:chgData name="Jones, Dylan" userId="40dac1d7-80bf-4516-a0c9-3b0e57700650" providerId="ADAL" clId="{8AB32F91-B8B4-4FDE-B7E6-489935DFD1B6}" dt="2021-02-24T17:52:11.307" v="37" actId="14100"/>
          <ac:spMkLst>
            <pc:docMk/>
            <pc:sldMk cId="1668196576" sldId="750"/>
            <ac:spMk id="2" creationId="{5ADD5DFB-5B73-42CD-87E7-3C20BF562453}"/>
          </ac:spMkLst>
        </pc:spChg>
        <pc:spChg chg="mod">
          <ac:chgData name="Jones, Dylan" userId="40dac1d7-80bf-4516-a0c9-3b0e57700650" providerId="ADAL" clId="{8AB32F91-B8B4-4FDE-B7E6-489935DFD1B6}" dt="2021-02-24T17:51:51.945" v="36" actId="255"/>
          <ac:spMkLst>
            <pc:docMk/>
            <pc:sldMk cId="1668196576" sldId="750"/>
            <ac:spMk id="5" creationId="{47CAB167-81D3-4CD4-82CD-9F68396A9E51}"/>
          </ac:spMkLst>
        </pc:spChg>
      </pc:sldChg>
      <pc:sldChg chg="modSp">
        <pc:chgData name="Jones, Dylan" userId="40dac1d7-80bf-4516-a0c9-3b0e57700650" providerId="ADAL" clId="{8AB32F91-B8B4-4FDE-B7E6-489935DFD1B6}" dt="2021-02-24T17:52:53.965" v="41" actId="14100"/>
        <pc:sldMkLst>
          <pc:docMk/>
          <pc:sldMk cId="424051749" sldId="753"/>
        </pc:sldMkLst>
        <pc:spChg chg="mod">
          <ac:chgData name="Jones, Dylan" userId="40dac1d7-80bf-4516-a0c9-3b0e57700650" providerId="ADAL" clId="{8AB32F91-B8B4-4FDE-B7E6-489935DFD1B6}" dt="2021-02-24T17:52:53.965" v="41" actId="14100"/>
          <ac:spMkLst>
            <pc:docMk/>
            <pc:sldMk cId="424051749" sldId="753"/>
            <ac:spMk id="2" creationId="{43A4679C-9DFD-46AA-861B-0DE3C5716CE4}"/>
          </ac:spMkLst>
        </pc:spChg>
        <pc:spChg chg="mod">
          <ac:chgData name="Jones, Dylan" userId="40dac1d7-80bf-4516-a0c9-3b0e57700650" providerId="ADAL" clId="{8AB32F91-B8B4-4FDE-B7E6-489935DFD1B6}" dt="2021-02-24T17:52:47.789" v="40" actId="1076"/>
          <ac:spMkLst>
            <pc:docMk/>
            <pc:sldMk cId="424051749" sldId="753"/>
            <ac:spMk id="5" creationId="{47CAB167-81D3-4CD4-82CD-9F68396A9E51}"/>
          </ac:spMkLst>
        </pc:spChg>
      </pc:sldChg>
      <pc:sldChg chg="delSp delAnim">
        <pc:chgData name="Jones, Dylan" userId="40dac1d7-80bf-4516-a0c9-3b0e57700650" providerId="ADAL" clId="{8AB32F91-B8B4-4FDE-B7E6-489935DFD1B6}" dt="2021-03-02T19:06:23.607" v="60" actId="478"/>
        <pc:sldMkLst>
          <pc:docMk/>
          <pc:sldMk cId="2322300590" sldId="754"/>
        </pc:sldMkLst>
        <pc:picChg chg="del">
          <ac:chgData name="Jones, Dylan" userId="40dac1d7-80bf-4516-a0c9-3b0e57700650" providerId="ADAL" clId="{8AB32F91-B8B4-4FDE-B7E6-489935DFD1B6}" dt="2021-03-02T19:06:23.607" v="60" actId="478"/>
          <ac:picMkLst>
            <pc:docMk/>
            <pc:sldMk cId="2322300590" sldId="754"/>
            <ac:picMk id="4" creationId="{C449BD6C-C098-4981-95E5-EEDB36F8B111}"/>
          </ac:picMkLst>
        </pc:picChg>
      </pc:sldChg>
      <pc:sldChg chg="modSp">
        <pc:chgData name="Jones, Dylan" userId="40dac1d7-80bf-4516-a0c9-3b0e57700650" providerId="ADAL" clId="{8AB32F91-B8B4-4FDE-B7E6-489935DFD1B6}" dt="2021-02-24T17:53:25.252" v="43" actId="14100"/>
        <pc:sldMkLst>
          <pc:docMk/>
          <pc:sldMk cId="1097667141" sldId="756"/>
        </pc:sldMkLst>
        <pc:spChg chg="mod">
          <ac:chgData name="Jones, Dylan" userId="40dac1d7-80bf-4516-a0c9-3b0e57700650" providerId="ADAL" clId="{8AB32F91-B8B4-4FDE-B7E6-489935DFD1B6}" dt="2021-02-24T17:53:25.252" v="43" actId="14100"/>
          <ac:spMkLst>
            <pc:docMk/>
            <pc:sldMk cId="1097667141" sldId="756"/>
            <ac:spMk id="5" creationId="{47CAB167-81D3-4CD4-82CD-9F68396A9E51}"/>
          </ac:spMkLst>
        </pc:spChg>
      </pc:sldChg>
      <pc:sldChg chg="modSp">
        <pc:chgData name="Jones, Dylan" userId="40dac1d7-80bf-4516-a0c9-3b0e57700650" providerId="ADAL" clId="{8AB32F91-B8B4-4FDE-B7E6-489935DFD1B6}" dt="2021-02-24T17:53:52.358" v="44" actId="255"/>
        <pc:sldMkLst>
          <pc:docMk/>
          <pc:sldMk cId="3259256391" sldId="759"/>
        </pc:sldMkLst>
        <pc:spChg chg="mod">
          <ac:chgData name="Jones, Dylan" userId="40dac1d7-80bf-4516-a0c9-3b0e57700650" providerId="ADAL" clId="{8AB32F91-B8B4-4FDE-B7E6-489935DFD1B6}" dt="2021-02-24T17:53:52.358" v="44" actId="255"/>
          <ac:spMkLst>
            <pc:docMk/>
            <pc:sldMk cId="3259256391" sldId="759"/>
            <ac:spMk id="5" creationId="{47CAB167-81D3-4CD4-82CD-9F68396A9E51}"/>
          </ac:spMkLst>
        </pc:spChg>
      </pc:sldChg>
      <pc:sldChg chg="modSp">
        <pc:chgData name="Jones, Dylan" userId="40dac1d7-80bf-4516-a0c9-3b0e57700650" providerId="ADAL" clId="{8AB32F91-B8B4-4FDE-B7E6-489935DFD1B6}" dt="2021-02-24T17:54:22.534" v="45" actId="255"/>
        <pc:sldMkLst>
          <pc:docMk/>
          <pc:sldMk cId="530559178" sldId="762"/>
        </pc:sldMkLst>
        <pc:spChg chg="mod">
          <ac:chgData name="Jones, Dylan" userId="40dac1d7-80bf-4516-a0c9-3b0e57700650" providerId="ADAL" clId="{8AB32F91-B8B4-4FDE-B7E6-489935DFD1B6}" dt="2021-02-24T17:54:22.534" v="45" actId="255"/>
          <ac:spMkLst>
            <pc:docMk/>
            <pc:sldMk cId="530559178" sldId="762"/>
            <ac:spMk id="5" creationId="{47CAB167-81D3-4CD4-82CD-9F68396A9E51}"/>
          </ac:spMkLst>
        </pc:spChg>
      </pc:sldChg>
      <pc:sldChg chg="del">
        <pc:chgData name="Jones, Dylan" userId="40dac1d7-80bf-4516-a0c9-3b0e57700650" providerId="ADAL" clId="{8AB32F91-B8B4-4FDE-B7E6-489935DFD1B6}" dt="2021-03-02T19:14:30.218" v="61" actId="2696"/>
        <pc:sldMkLst>
          <pc:docMk/>
          <pc:sldMk cId="3648028614" sldId="764"/>
        </pc:sldMkLst>
      </pc:sldChg>
    </pc:docChg>
  </pc:docChgLst>
  <pc:docChgLst>
    <pc:chgData name="Dodge, Rachel" userId="9280a414-66b2-46b4-82df-18006a318332" providerId="ADAL" clId="{0EFD7CCD-BDB2-46FF-A3AB-F33D6EE3857B}"/>
    <pc:docChg chg="modSld">
      <pc:chgData name="Dodge, Rachel" userId="9280a414-66b2-46b4-82df-18006a318332" providerId="ADAL" clId="{0EFD7CCD-BDB2-46FF-A3AB-F33D6EE3857B}" dt="2021-03-03T09:51:13.390" v="0" actId="255"/>
      <pc:docMkLst>
        <pc:docMk/>
      </pc:docMkLst>
      <pc:sldChg chg="modSp">
        <pc:chgData name="Dodge, Rachel" userId="9280a414-66b2-46b4-82df-18006a318332" providerId="ADAL" clId="{0EFD7CCD-BDB2-46FF-A3AB-F33D6EE3857B}" dt="2021-03-03T09:51:13.390" v="0" actId="255"/>
        <pc:sldMkLst>
          <pc:docMk/>
          <pc:sldMk cId="0" sldId="736"/>
        </pc:sldMkLst>
        <pc:spChg chg="mod">
          <ac:chgData name="Dodge, Rachel" userId="9280a414-66b2-46b4-82df-18006a318332" providerId="ADAL" clId="{0EFD7CCD-BDB2-46FF-A3AB-F33D6EE3857B}" dt="2021-03-03T09:51:13.390" v="0" actId="255"/>
          <ac:spMkLst>
            <pc:docMk/>
            <pc:sldMk cId="0" sldId="736"/>
            <ac:spMk id="7" creationId="{999D4372-2EBD-4C20-99D5-C39B042CA13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4" y="0"/>
            <a:ext cx="2945659" cy="496411"/>
          </a:xfrm>
          <a:prstGeom prst="rect">
            <a:avLst/>
          </a:prstGeom>
        </p:spPr>
        <p:txBody>
          <a:bodyPr vert="horz" lIns="91440" tIns="45720" rIns="91440" bIns="45720" rtlCol="0"/>
          <a:lstStyle>
            <a:lvl1pPr algn="r">
              <a:defRPr sz="1200"/>
            </a:lvl1pPr>
          </a:lstStyle>
          <a:p>
            <a:fld id="{AB64709F-7B92-4904-980E-C27FFADFC1BF}" type="datetimeFigureOut">
              <a:rPr lang="en-GB" smtClean="0"/>
              <a:t>24/11/2021</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0092"/>
            <a:ext cx="2945659" cy="4964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4" y="9430092"/>
            <a:ext cx="2945659" cy="496411"/>
          </a:xfrm>
          <a:prstGeom prst="rect">
            <a:avLst/>
          </a:prstGeom>
        </p:spPr>
        <p:txBody>
          <a:bodyPr vert="horz" lIns="91440" tIns="45720" rIns="91440" bIns="45720" rtlCol="0" anchor="b"/>
          <a:lstStyle>
            <a:lvl1pPr algn="r">
              <a:defRPr sz="1200"/>
            </a:lvl1pPr>
          </a:lstStyle>
          <a:p>
            <a:fld id="{24E7319E-213C-4920-A16F-A5F14520856B}" type="slidenum">
              <a:rPr lang="en-GB" smtClean="0"/>
              <a:t>‹#›</a:t>
            </a:fld>
            <a:endParaRPr lang="en-GB"/>
          </a:p>
        </p:txBody>
      </p:sp>
    </p:spTree>
    <p:extLst>
      <p:ext uri="{BB962C8B-B14F-4D97-AF65-F5344CB8AC3E}">
        <p14:creationId xmlns:p14="http://schemas.microsoft.com/office/powerpoint/2010/main" val="2782778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FF7EAB59-4E7F-4EE4-BDCB-6BB3D4F857F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171" name="Notes Placeholder 2">
            <a:extLst>
              <a:ext uri="{FF2B5EF4-FFF2-40B4-BE49-F238E27FC236}">
                <a16:creationId xmlns:a16="http://schemas.microsoft.com/office/drawing/2014/main" id="{01E8B3A3-BACF-4507-B182-6D1710A29A23}"/>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1200" kern="1200" dirty="0">
                <a:solidFill>
                  <a:schemeClr val="tx1"/>
                </a:solidFill>
                <a:effectLst/>
                <a:latin typeface="+mn-lt"/>
                <a:ea typeface="+mn-ea"/>
                <a:cs typeface="+mn-cs"/>
              </a:rPr>
              <a:t>Welcome to the GCSE History </a:t>
            </a:r>
            <a:r>
              <a:rPr lang="en-US" altLang="en-US" dirty="0"/>
              <a:t>marking guidance </a:t>
            </a:r>
            <a:r>
              <a:rPr lang="en-US" sz="1200" kern="1200" dirty="0">
                <a:solidFill>
                  <a:schemeClr val="tx1"/>
                </a:solidFill>
                <a:effectLst/>
                <a:latin typeface="+mn-lt"/>
                <a:ea typeface="+mn-ea"/>
                <a:cs typeface="+mn-cs"/>
              </a:rPr>
              <a:t> for the Unit 3 Thematic Study papers. Please note that although the focus of this </a:t>
            </a:r>
            <a:r>
              <a:rPr lang="en-US" altLang="en-US" dirty="0"/>
              <a:t>marking guidance </a:t>
            </a:r>
            <a:r>
              <a:rPr lang="en-US" sz="1200" kern="1200" dirty="0">
                <a:solidFill>
                  <a:schemeClr val="tx1"/>
                </a:solidFill>
                <a:effectLst/>
                <a:latin typeface="+mn-lt"/>
                <a:ea typeface="+mn-ea"/>
                <a:cs typeface="+mn-cs"/>
              </a:rPr>
              <a:t>is on the summer 2019 Crime and Punishment paper, the advice provided on each question applies equally to all Unit 3 examination papers.</a:t>
            </a:r>
            <a:endParaRPr lang="en-GB" sz="1200" kern="1200" dirty="0">
              <a:solidFill>
                <a:schemeClr val="tx1"/>
              </a:solidFill>
              <a:effectLst/>
              <a:latin typeface="+mn-lt"/>
              <a:ea typeface="+mn-ea"/>
              <a:cs typeface="+mn-cs"/>
            </a:endParaRPr>
          </a:p>
          <a:p>
            <a:pPr eaLnBrk="1" hangingPunct="1">
              <a:spcBef>
                <a:spcPct val="0"/>
              </a:spcBef>
            </a:pPr>
            <a:endParaRPr lang="en-GB" altLang="en-US" dirty="0"/>
          </a:p>
        </p:txBody>
      </p:sp>
      <p:sp>
        <p:nvSpPr>
          <p:cNvPr id="7172" name="Slide Number Placeholder 3">
            <a:extLst>
              <a:ext uri="{FF2B5EF4-FFF2-40B4-BE49-F238E27FC236}">
                <a16:creationId xmlns:a16="http://schemas.microsoft.com/office/drawing/2014/main" id="{F66CFA59-FF07-48C6-8390-6C410ACD0105}"/>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1188D790-76D1-4FB9-AB13-BF38D16DDEC1}" type="slidenum">
              <a:rPr lang="en-GB" altLang="en-US" smtClean="0"/>
              <a:pPr/>
              <a:t>1</a:t>
            </a:fld>
            <a:endParaRPr lang="en-GB"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Question 3 demands a knowledge-based descriptive response. The mark allocated for this question will reflect the amount of accurate and relevant knowledge candidates have provided. Essentially, this type of question requiring candidates to describe the work of an individual is best answered in the form of a brief narrative. If the question is about the work of an individual e.g. Elizabeth Fry or William Harvey, candidates should simply describe their career, focusing on their main achievements. If the question is on race relations legislation, candidates should name the acts in order and give the main points for each one. For a question on medieval siege technology candidates should simply name the weapons used and their role in attacking castles. The more relevant and accurate the detail provided, the higher the band and mark candidates will receive.</a:t>
            </a:r>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13</a:t>
            </a:fld>
            <a:endParaRPr lang="en-GB"/>
          </a:p>
        </p:txBody>
      </p:sp>
    </p:spTree>
    <p:extLst>
      <p:ext uri="{BB962C8B-B14F-4D97-AF65-F5344CB8AC3E}">
        <p14:creationId xmlns:p14="http://schemas.microsoft.com/office/powerpoint/2010/main" val="1559905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14</a:t>
            </a:fld>
            <a:endParaRPr lang="en-GB"/>
          </a:p>
        </p:txBody>
      </p:sp>
    </p:spTree>
    <p:extLst>
      <p:ext uri="{BB962C8B-B14F-4D97-AF65-F5344CB8AC3E}">
        <p14:creationId xmlns:p14="http://schemas.microsoft.com/office/powerpoint/2010/main" val="2179966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Question is purely knowledge based and therefore is assessing only AO1.  </a:t>
            </a:r>
          </a:p>
          <a:p>
            <a:endParaRPr lang="en-GB" dirty="0"/>
          </a:p>
          <a:p>
            <a:r>
              <a:rPr lang="en-GB" dirty="0"/>
              <a:t>Band 1 responses will be basic and demonstrate only a limited knowledge of the set question.</a:t>
            </a:r>
          </a:p>
          <a:p>
            <a:r>
              <a:rPr lang="en-GB" dirty="0"/>
              <a:t>Band 2 responses will show a partial knowledge of the set question. In this case they may have some recall of Elizabeth Fry’s work in Newgate prison but will not remember much of her wider role in prison reform.</a:t>
            </a:r>
          </a:p>
          <a:p>
            <a:r>
              <a:rPr lang="en-GB" dirty="0"/>
              <a:t>Band 3 responses will show a detailed and accurate knowledge of the set question. Candidates will be able to write in detail both about Elizabeth Fry’s work with female prisoners in Newgate but also about her wider influence as a prison reformer.</a:t>
            </a:r>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15</a:t>
            </a:fld>
            <a:endParaRPr lang="en-GB"/>
          </a:p>
        </p:txBody>
      </p:sp>
    </p:spTree>
    <p:extLst>
      <p:ext uri="{BB962C8B-B14F-4D97-AF65-F5344CB8AC3E}">
        <p14:creationId xmlns:p14="http://schemas.microsoft.com/office/powerpoint/2010/main" val="21442679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16</a:t>
            </a:fld>
            <a:endParaRPr lang="en-GB"/>
          </a:p>
        </p:txBody>
      </p:sp>
    </p:spTree>
    <p:extLst>
      <p:ext uri="{BB962C8B-B14F-4D97-AF65-F5344CB8AC3E}">
        <p14:creationId xmlns:p14="http://schemas.microsoft.com/office/powerpoint/2010/main" val="4289614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17</a:t>
            </a:fld>
            <a:endParaRPr lang="en-GB" altLang="en-US"/>
          </a:p>
        </p:txBody>
      </p:sp>
    </p:spTree>
    <p:extLst>
      <p:ext uri="{BB962C8B-B14F-4D97-AF65-F5344CB8AC3E}">
        <p14:creationId xmlns:p14="http://schemas.microsoft.com/office/powerpoint/2010/main" val="6428322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Question 4 also requires a straightforward descriptive answer. In the 2019 exam series Question 4 in all thematic studies were set on the Welsh historic sites. In terms of demand it was identical to Question 3 in that the more accurate, detailed and relevant knowledge candidates provide the higher the band and mark achieved. To get into the top band candidates must produce answers that give specific knowledge about the relevant historic site. Generalised responses e.g. “In the 19</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century towns like Merthyr had dreadful living conditions with poor housing…etc” are unlikely to get candidates beyond Band 1 because they lack specific detail and indicate only a limited knowledge of the Welsh historic site.</a:t>
            </a:r>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18</a:t>
            </a:fld>
            <a:endParaRPr lang="en-GB"/>
          </a:p>
        </p:txBody>
      </p:sp>
    </p:spTree>
    <p:extLst>
      <p:ext uri="{BB962C8B-B14F-4D97-AF65-F5344CB8AC3E}">
        <p14:creationId xmlns:p14="http://schemas.microsoft.com/office/powerpoint/2010/main" val="7586383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19</a:t>
            </a:fld>
            <a:endParaRPr lang="en-GB"/>
          </a:p>
        </p:txBody>
      </p:sp>
    </p:spTree>
    <p:extLst>
      <p:ext uri="{BB962C8B-B14F-4D97-AF65-F5344CB8AC3E}">
        <p14:creationId xmlns:p14="http://schemas.microsoft.com/office/powerpoint/2010/main" val="4179660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Question 4, like Question 3, is also a knowledge-based and assesses only AO1. The same marking criteria apply.</a:t>
            </a:r>
          </a:p>
          <a:p>
            <a:endParaRPr lang="en-GB" dirty="0"/>
          </a:p>
          <a:p>
            <a:r>
              <a:rPr lang="en-GB" dirty="0"/>
              <a:t>However, in 2019 Question 4 in all Unit 3 papers was based on the Welsh historic site. If we look at the example above the question is about living conditions in Merthyr. In 2019 a number of candidates provided a response about living conditions in industrial towns in general, and added the words “like Merthyr”, hoping that this would be acceptable. However, in all four Unit 3 papers, this type of response was generally kept in Band 1 as it demonstrated only a “limited knowledge” of the set issue. To get into Band 2 and Band 3 candidates must provide clear evidence that they are familiar with the relevant Welsh historical site and can provide specific examples to support their answers.   </a:t>
            </a:r>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20</a:t>
            </a:fld>
            <a:endParaRPr lang="en-GB"/>
          </a:p>
        </p:txBody>
      </p:sp>
    </p:spTree>
    <p:extLst>
      <p:ext uri="{BB962C8B-B14F-4D97-AF65-F5344CB8AC3E}">
        <p14:creationId xmlns:p14="http://schemas.microsoft.com/office/powerpoint/2010/main" val="37451512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21</a:t>
            </a:fld>
            <a:endParaRPr lang="en-GB"/>
          </a:p>
        </p:txBody>
      </p:sp>
    </p:spTree>
    <p:extLst>
      <p:ext uri="{BB962C8B-B14F-4D97-AF65-F5344CB8AC3E}">
        <p14:creationId xmlns:p14="http://schemas.microsoft.com/office/powerpoint/2010/main" val="21522097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22</a:t>
            </a:fld>
            <a:endParaRPr lang="en-GB" altLang="en-US"/>
          </a:p>
        </p:txBody>
      </p:sp>
    </p:spTree>
    <p:extLst>
      <p:ext uri="{BB962C8B-B14F-4D97-AF65-F5344CB8AC3E}">
        <p14:creationId xmlns:p14="http://schemas.microsoft.com/office/powerpoint/2010/main" val="946279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Key things to note are the time allowed for the paper (1 hour 15 minutes, unless an additional time allowance has been allocated) and the requirement to answer all questions on the paper. Please note that your answer to question 7 will be awarded an additional mark out of 4 for spelling, punctuation and grammar and use of specialist language. </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3</a:t>
            </a:fld>
            <a:endParaRPr lang="en-GB"/>
          </a:p>
        </p:txBody>
      </p:sp>
    </p:spTree>
    <p:extLst>
      <p:ext uri="{BB962C8B-B14F-4D97-AF65-F5344CB8AC3E}">
        <p14:creationId xmlns:p14="http://schemas.microsoft.com/office/powerpoint/2010/main" val="38253332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Question 5 requires candidates to provide an explanation of the set issue within the relevant historical context. 2 marks are allocated for knowledge and 10 for explanation, so it is important that candidates make good use of their knowledge of the set issue to focus on that explanation. In the example given here candidates are asked to explain why there was an increase in crime in the Tudor period. The specification names economic pressure and religious change as the two main causes of crime in that period, so if candidates make reference to these two factors in some detail in their answer they would have got into Band 2, the top band, for AO1 i.e. for knowledge. For the AO2 explanation element candidates need to use this knowledge to explain the set issue. In this case, for example, candidates need to show how economic changes such as enclosure and the dissolution of the monasteries led to poverty, unemployment and an increase in vagrancy, which in turn led to a rise in crime. This provides the historical context for the explanation and the more detailed and focused the content is, the higher the Band for AO2 candidates will receive.</a:t>
            </a:r>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23</a:t>
            </a:fld>
            <a:endParaRPr lang="en-GB"/>
          </a:p>
        </p:txBody>
      </p:sp>
    </p:spTree>
    <p:extLst>
      <p:ext uri="{BB962C8B-B14F-4D97-AF65-F5344CB8AC3E}">
        <p14:creationId xmlns:p14="http://schemas.microsoft.com/office/powerpoint/2010/main" val="18234527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24</a:t>
            </a:fld>
            <a:endParaRPr lang="en-GB"/>
          </a:p>
        </p:txBody>
      </p:sp>
    </p:spTree>
    <p:extLst>
      <p:ext uri="{BB962C8B-B14F-4D97-AF65-F5344CB8AC3E}">
        <p14:creationId xmlns:p14="http://schemas.microsoft.com/office/powerpoint/2010/main" val="17731676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Question 5 assesses both AO1 and AO2.  You are advised to underline examples of AO1 in red and highlight examples of AO2.</a:t>
            </a:r>
          </a:p>
          <a:p>
            <a:endParaRPr lang="en-GB" dirty="0"/>
          </a:p>
          <a:p>
            <a:r>
              <a:rPr lang="en-GB" dirty="0"/>
              <a:t>There are only 2 marks for AO1</a:t>
            </a:r>
          </a:p>
          <a:p>
            <a:r>
              <a:rPr lang="en-GB" dirty="0"/>
              <a:t>Band 1 – 1 mark is given for some knowledge and understanding. In the example above candidates will offer only one reason for the increase in crime.</a:t>
            </a:r>
          </a:p>
          <a:p>
            <a:r>
              <a:rPr lang="en-GB" dirty="0"/>
              <a:t>Band 2 – 2 marks can be awarded for detailed knowledge and understanding. In this case candidates will make reference to two or more reasons for the increase in crime.</a:t>
            </a:r>
          </a:p>
          <a:p>
            <a:endParaRPr lang="en-GB" dirty="0"/>
          </a:p>
          <a:p>
            <a:r>
              <a:rPr lang="en-GB" dirty="0"/>
              <a:t>There are 10 marks for AO2</a:t>
            </a:r>
          </a:p>
          <a:p>
            <a:r>
              <a:rPr lang="en-GB" dirty="0"/>
              <a:t>Band 1 responses will be mainly descriptive and make only a limited attempt to explain the issue.</a:t>
            </a:r>
          </a:p>
          <a:p>
            <a:r>
              <a:rPr lang="en-GB" dirty="0"/>
              <a:t>Band 2 answers will offer a partial explanation but will lack contextual support. Band 2 can also be used for answers which focus on only one reason for the increase in crime but do provide a detailed explanation.</a:t>
            </a:r>
          </a:p>
          <a:p>
            <a:r>
              <a:rPr lang="en-GB" dirty="0"/>
              <a:t>Band 3 responses will provide an explanation but answers will not be fully developed e.g. in this example they may provide more detailed contextual support for one reason than for others.</a:t>
            </a:r>
          </a:p>
          <a:p>
            <a:r>
              <a:rPr lang="en-GB" dirty="0"/>
              <a:t>Answers for Band 4 will be focused and will fully explain the issue with accurate and detailed contextual support.</a:t>
            </a:r>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25</a:t>
            </a:fld>
            <a:endParaRPr lang="en-GB"/>
          </a:p>
        </p:txBody>
      </p:sp>
    </p:spTree>
    <p:extLst>
      <p:ext uri="{BB962C8B-B14F-4D97-AF65-F5344CB8AC3E}">
        <p14:creationId xmlns:p14="http://schemas.microsoft.com/office/powerpoint/2010/main" val="35680915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26</a:t>
            </a:fld>
            <a:endParaRPr lang="en-GB"/>
          </a:p>
        </p:txBody>
      </p:sp>
    </p:spTree>
    <p:extLst>
      <p:ext uri="{BB962C8B-B14F-4D97-AF65-F5344CB8AC3E}">
        <p14:creationId xmlns:p14="http://schemas.microsoft.com/office/powerpoint/2010/main" val="37604272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27</a:t>
            </a:fld>
            <a:endParaRPr lang="en-GB" altLang="en-US"/>
          </a:p>
        </p:txBody>
      </p:sp>
    </p:spTree>
    <p:extLst>
      <p:ext uri="{BB962C8B-B14F-4D97-AF65-F5344CB8AC3E}">
        <p14:creationId xmlns:p14="http://schemas.microsoft.com/office/powerpoint/2010/main" val="10380947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Question 6, like Question 5, is worth 12 marks, again with 2 marks allocated for AO1 and 10 for AO2. However, for Question 6 candidates are required to explain how significant or how effective a particular historical development was in changing history. Probably the easiest way for candidates to answer this is to treat it as a before and after question – briefly state what the situation was before the set issue, outline the change or development, then explain how it was significant or how effective it was. In this question, candidates might briefly observe that, at the beginning of the 20</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century, attitudes to punishment were still quite harsh – hard labour still existed and young offenders were still sent to adult prisons. However, as time wore on, punishments became more humane e.g. Borstals were opened for young offenders, education was provided, and the death penalty was abolished. As with Question 5, the more detailed and focused candidates are in providing the historical context, the higher the band and mark they will be awarded. To conclude, candidate answers should end with a brief judgement of how significant or how effective the changes were. </a:t>
            </a: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28</a:t>
            </a:fld>
            <a:endParaRPr lang="en-GB"/>
          </a:p>
        </p:txBody>
      </p:sp>
    </p:spTree>
    <p:extLst>
      <p:ext uri="{BB962C8B-B14F-4D97-AF65-F5344CB8AC3E}">
        <p14:creationId xmlns:p14="http://schemas.microsoft.com/office/powerpoint/2010/main" val="21496344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29</a:t>
            </a:fld>
            <a:endParaRPr lang="en-GB"/>
          </a:p>
        </p:txBody>
      </p:sp>
    </p:spTree>
    <p:extLst>
      <p:ext uri="{BB962C8B-B14F-4D97-AF65-F5344CB8AC3E}">
        <p14:creationId xmlns:p14="http://schemas.microsoft.com/office/powerpoint/2010/main" val="1311998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Question 6 also assesses both AO1 and AO2.</a:t>
            </a:r>
          </a:p>
          <a:p>
            <a:endParaRPr lang="en-GB" dirty="0"/>
          </a:p>
          <a:p>
            <a:r>
              <a:rPr lang="en-GB" dirty="0"/>
              <a:t>As with Question 5 there are only 2 marks for AO1</a:t>
            </a:r>
          </a:p>
          <a:p>
            <a:r>
              <a:rPr lang="en-GB" dirty="0"/>
              <a:t>Band 1 shows some knowledge and understanding</a:t>
            </a:r>
          </a:p>
          <a:p>
            <a:r>
              <a:rPr lang="en-GB" dirty="0"/>
              <a:t>Band 2 shows detailed knowledge</a:t>
            </a:r>
          </a:p>
          <a:p>
            <a:endParaRPr lang="en-GB" dirty="0"/>
          </a:p>
          <a:p>
            <a:endParaRPr lang="en-GB" dirty="0"/>
          </a:p>
          <a:p>
            <a:r>
              <a:rPr lang="en-GB" dirty="0"/>
              <a:t>There are 10 marks for AO2 and the allocation of marks is similar to that in Question 5</a:t>
            </a:r>
          </a:p>
          <a:p>
            <a:r>
              <a:rPr lang="en-GB" dirty="0"/>
              <a:t>Band 1 responses will be mainly descriptive</a:t>
            </a:r>
          </a:p>
          <a:p>
            <a:r>
              <a:rPr lang="en-GB" dirty="0"/>
              <a:t>Band 2 answers will begin to consider the significance of the issue, but will lack contextual support</a:t>
            </a:r>
          </a:p>
          <a:p>
            <a:r>
              <a:rPr lang="en-GB" dirty="0"/>
              <a:t>Band 3 responses will explain the significance issue and will provide a reasonable level of contextual support. There will be a judgement about the significance of the issue</a:t>
            </a:r>
          </a:p>
          <a:p>
            <a:r>
              <a:rPr lang="en-GB" dirty="0"/>
              <a:t>For band 4 there will be a clear and focused explanation of the significance of the issue. Accurate and detailed contextual support will be provided and a clear judgement will be reached.</a:t>
            </a:r>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30</a:t>
            </a:fld>
            <a:endParaRPr lang="en-GB"/>
          </a:p>
        </p:txBody>
      </p:sp>
    </p:spTree>
    <p:extLst>
      <p:ext uri="{BB962C8B-B14F-4D97-AF65-F5344CB8AC3E}">
        <p14:creationId xmlns:p14="http://schemas.microsoft.com/office/powerpoint/2010/main" val="35498960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31</a:t>
            </a:fld>
            <a:endParaRPr lang="en-GB"/>
          </a:p>
        </p:txBody>
      </p:sp>
    </p:spTree>
    <p:extLst>
      <p:ext uri="{BB962C8B-B14F-4D97-AF65-F5344CB8AC3E}">
        <p14:creationId xmlns:p14="http://schemas.microsoft.com/office/powerpoint/2010/main" val="19393764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32</a:t>
            </a:fld>
            <a:endParaRPr lang="en-GB" altLang="en-US"/>
          </a:p>
        </p:txBody>
      </p:sp>
    </p:spTree>
    <p:extLst>
      <p:ext uri="{BB962C8B-B14F-4D97-AF65-F5344CB8AC3E}">
        <p14:creationId xmlns:p14="http://schemas.microsoft.com/office/powerpoint/2010/main" val="28080201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For Question 1 candidates are required to provide 4 brief answers – at most three words. Candidates should not spend too much time on this question.  </a:t>
            </a:r>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4</a:t>
            </a:fld>
            <a:endParaRPr lang="en-GB"/>
          </a:p>
        </p:txBody>
      </p:sp>
    </p:spTree>
    <p:extLst>
      <p:ext uri="{BB962C8B-B14F-4D97-AF65-F5344CB8AC3E}">
        <p14:creationId xmlns:p14="http://schemas.microsoft.com/office/powerpoint/2010/main" val="22264195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Question 7 requires candidates to examine and analyse the extent of change (and continuity) over time for the set issue in the question. Since the focus is on change over time, Question 7 is probably best answered with a chronological approach. Candidates should start at the beginning (whether that is the late medieval period or Tudor times) and work forward to the present. This means that, as candidates progress through the three historical eras, they can highlight and analyse the extent of change or improvement or success during each period as they develop their essay.</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There are a number of factors which might affect how effective a response is:</a:t>
            </a:r>
          </a:p>
          <a:p>
            <a:r>
              <a:rPr lang="en-GB" sz="1200" kern="1200" dirty="0">
                <a:solidFill>
                  <a:schemeClr val="tx1"/>
                </a:solidFill>
                <a:effectLst/>
                <a:latin typeface="+mn-lt"/>
                <a:ea typeface="+mn-ea"/>
                <a:cs typeface="+mn-cs"/>
              </a:rPr>
              <a:t> </a:t>
            </a:r>
          </a:p>
          <a:p>
            <a:pPr lvl="0"/>
            <a:r>
              <a:rPr lang="en-GB" sz="1200" kern="1200" dirty="0">
                <a:solidFill>
                  <a:schemeClr val="tx1"/>
                </a:solidFill>
                <a:effectLst/>
                <a:latin typeface="+mn-lt"/>
                <a:ea typeface="+mn-ea"/>
                <a:cs typeface="+mn-cs"/>
              </a:rPr>
              <a:t>The most obvious is a lack of knowledge which has an impact on AO1, as well as having a knock-on effect on AO2. This is the main reason why candidates could fail to score highly in this question.</a:t>
            </a:r>
          </a:p>
          <a:p>
            <a:pPr lvl="0"/>
            <a:r>
              <a:rPr lang="en-GB" sz="1200" kern="1200" dirty="0">
                <a:solidFill>
                  <a:schemeClr val="tx1"/>
                </a:solidFill>
                <a:effectLst/>
                <a:latin typeface="+mn-lt"/>
                <a:ea typeface="+mn-ea"/>
                <a:cs typeface="+mn-cs"/>
              </a:rPr>
              <a:t>For AO1, to get into Bands 3 and 4 candidates must bring in examples of the Welsh context – for Band 4 at least one example from all three eras.  </a:t>
            </a:r>
          </a:p>
          <a:p>
            <a:pPr lvl="0"/>
            <a:r>
              <a:rPr lang="en-GB" sz="1200" kern="1200" dirty="0">
                <a:solidFill>
                  <a:schemeClr val="tx1"/>
                </a:solidFill>
                <a:effectLst/>
                <a:latin typeface="+mn-lt"/>
                <a:ea typeface="+mn-ea"/>
                <a:cs typeface="+mn-cs"/>
              </a:rPr>
              <a:t>Failing to cover only two historical eras, instead of three. This means that candidates are very unlikely to get beyond Band 2 for both AO1 and AO2, unless their answer shows detailed knowledge and is well-analysed.</a:t>
            </a:r>
          </a:p>
          <a:p>
            <a:pPr lvl="0"/>
            <a:r>
              <a:rPr lang="en-GB" sz="1200" kern="1200" dirty="0">
                <a:solidFill>
                  <a:schemeClr val="tx1"/>
                </a:solidFill>
                <a:effectLst/>
                <a:latin typeface="+mn-lt"/>
                <a:ea typeface="+mn-ea"/>
                <a:cs typeface="+mn-cs"/>
              </a:rPr>
              <a:t>Candidates do need to keep a focus on the demands of the essay – the extent of change, the degree of improvement etc., over time.  Candidates should try not to write what is essentially a descriptive narrative with a sentence of “analysis” tacked on at the end of each paragraph. Analysis of the extent of change etc should be integrated into the main body of their answer.</a:t>
            </a:r>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33</a:t>
            </a:fld>
            <a:endParaRPr lang="en-GB"/>
          </a:p>
        </p:txBody>
      </p:sp>
    </p:spTree>
    <p:extLst>
      <p:ext uri="{BB962C8B-B14F-4D97-AF65-F5344CB8AC3E}">
        <p14:creationId xmlns:p14="http://schemas.microsoft.com/office/powerpoint/2010/main" val="40900933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34</a:t>
            </a:fld>
            <a:endParaRPr lang="en-GB"/>
          </a:p>
        </p:txBody>
      </p:sp>
    </p:spTree>
    <p:extLst>
      <p:ext uri="{BB962C8B-B14F-4D97-AF65-F5344CB8AC3E}">
        <p14:creationId xmlns:p14="http://schemas.microsoft.com/office/powerpoint/2010/main" val="35869748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Question 7 assesses both AO1 and AO2.  As with the previous questions, you are advised to underline in red where examples of AO1 are evident and use the highlighter for AO2.</a:t>
            </a:r>
          </a:p>
          <a:p>
            <a:endParaRPr lang="en-GB" dirty="0"/>
          </a:p>
          <a:p>
            <a:r>
              <a:rPr lang="en-GB" dirty="0"/>
              <a:t>During the 2019 exam process, different examiners used different strategies to mark this question.  Most marked line by line, paragraph by paragraph, underlining for AO1 and highlighting for AO3. At the end of the question they then looked back through the answer and allocated the relevant Band and marks for each AO. Others preferred to scan though once, underlining for AO1, and then read through a second time to highlight examples of AO2.  </a:t>
            </a:r>
          </a:p>
          <a:p>
            <a:endParaRPr lang="en-GB" dirty="0"/>
          </a:p>
          <a:p>
            <a:r>
              <a:rPr lang="en-GB" dirty="0"/>
              <a:t>When marking this question we also have to look for references to the Welsh context which, as was mentioned in the last slide, candidates need to provide if they are to get into Bands 3 and 4 for AO1. In 2019 some examiners used a double underline to differentiate the Welsh references from the more general knowledge in AO1, which made it easier for them to allocate AO1 marks at the end of the essay. </a:t>
            </a:r>
          </a:p>
          <a:p>
            <a:endParaRPr lang="en-GB" dirty="0"/>
          </a:p>
          <a:p>
            <a:r>
              <a:rPr lang="en-GB" dirty="0"/>
              <a:t>For AO1 consider the following </a:t>
            </a:r>
          </a:p>
          <a:p>
            <a:r>
              <a:rPr lang="en-GB" dirty="0"/>
              <a:t>Band 1 answers will display only basic knowledge</a:t>
            </a:r>
          </a:p>
          <a:p>
            <a:r>
              <a:rPr lang="en-GB" dirty="0"/>
              <a:t>Band 2 answers will demonstrate some knowledge</a:t>
            </a:r>
          </a:p>
          <a:p>
            <a:r>
              <a:rPr lang="en-GB" dirty="0"/>
              <a:t>Band 3 responses will show a detailed knowledge, with clear references to the Welsh context</a:t>
            </a:r>
          </a:p>
          <a:p>
            <a:r>
              <a:rPr lang="en-GB" dirty="0"/>
              <a:t>For Band 4 candidates will demonstrate a very detailed knowledge with clear references to the Welsh context across all three historical eras </a:t>
            </a:r>
          </a:p>
          <a:p>
            <a:endParaRPr lang="en-GB" dirty="0"/>
          </a:p>
          <a:p>
            <a:r>
              <a:rPr lang="en-GB" dirty="0"/>
              <a:t>For AO2</a:t>
            </a:r>
          </a:p>
          <a:p>
            <a:r>
              <a:rPr lang="en-GB" dirty="0"/>
              <a:t>Band 1 responses will be generalised and with little analysis of the set question</a:t>
            </a:r>
          </a:p>
          <a:p>
            <a:r>
              <a:rPr lang="en-GB" dirty="0"/>
              <a:t>Band 2 answers will show only a basic analysis of developments across all three historical eras, with limited reference to variations in the extent of change.  Band 2 should also be used for candidates who produce a more developed analysis but consider only two historical eras</a:t>
            </a:r>
          </a:p>
          <a:p>
            <a:r>
              <a:rPr lang="en-GB" dirty="0"/>
              <a:t>Band 3 responses will give a partial analysis of the set question. There will be a consideration of variation in the extent of changes over time, together with the relevant contextual support.</a:t>
            </a:r>
          </a:p>
          <a:p>
            <a:r>
              <a:rPr lang="en-GB" dirty="0"/>
              <a:t>Band 4 answers will provide a full analysis of the set question. There will be clear analysis of variations in the extent of change, with detailed and accurate contextual support.  </a:t>
            </a: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36</a:t>
            </a:fld>
            <a:endParaRPr lang="en-GB"/>
          </a:p>
        </p:txBody>
      </p:sp>
    </p:spTree>
    <p:extLst>
      <p:ext uri="{BB962C8B-B14F-4D97-AF65-F5344CB8AC3E}">
        <p14:creationId xmlns:p14="http://schemas.microsoft.com/office/powerpoint/2010/main" val="624864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38</a:t>
            </a:fld>
            <a:endParaRPr lang="en-GB" altLang="en-US"/>
          </a:p>
        </p:txBody>
      </p:sp>
    </p:spTree>
    <p:extLst>
      <p:ext uri="{BB962C8B-B14F-4D97-AF65-F5344CB8AC3E}">
        <p14:creationId xmlns:p14="http://schemas.microsoft.com/office/powerpoint/2010/main" val="1413788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5</a:t>
            </a:fld>
            <a:endParaRPr lang="en-GB"/>
          </a:p>
        </p:txBody>
      </p:sp>
    </p:spTree>
    <p:extLst>
      <p:ext uri="{BB962C8B-B14F-4D97-AF65-F5344CB8AC3E}">
        <p14:creationId xmlns:p14="http://schemas.microsoft.com/office/powerpoint/2010/main" val="41347993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will be useful when marking candidates work to have a red pen and a highlighter (or a different coloured pen).  The red pen can be used to underline where an example of AO1 is seen and the highlighter (or different coloured pen) can be used to show examples of AO2 and AO3.</a:t>
            </a:r>
          </a:p>
          <a:p>
            <a:endParaRPr lang="en-GB" dirty="0"/>
          </a:p>
          <a:p>
            <a:r>
              <a:rPr lang="en-GB" dirty="0"/>
              <a:t>Question 1 is only assessing AO1</a:t>
            </a:r>
            <a:r>
              <a:rPr lang="en-GB"/>
              <a:t>. You </a:t>
            </a:r>
            <a:r>
              <a:rPr lang="en-GB" dirty="0"/>
              <a:t>can underline each correct answer, or simply add them up and enter the number of correct answers in the box at the foot of the page.</a:t>
            </a:r>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6</a:t>
            </a:fld>
            <a:endParaRPr lang="en-GB"/>
          </a:p>
        </p:txBody>
      </p:sp>
    </p:spTree>
    <p:extLst>
      <p:ext uri="{BB962C8B-B14F-4D97-AF65-F5344CB8AC3E}">
        <p14:creationId xmlns:p14="http://schemas.microsoft.com/office/powerpoint/2010/main" val="2824591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Question 2 asks candidates to identify one similarity and one difference from the three sources provided, making use of both the images and the information underneath them. All that is required is one sentence to identify the similarity and one to show the difference. For each part of their response candidates should clearly state the sources used and the nature of the similarity or difference.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There are a number of reasons why candidates might fail to get full marks on this question:</a:t>
            </a:r>
          </a:p>
          <a:p>
            <a:r>
              <a:rPr lang="en-GB" sz="1200" kern="1200" dirty="0">
                <a:solidFill>
                  <a:schemeClr val="tx1"/>
                </a:solidFill>
                <a:effectLst/>
                <a:latin typeface="+mn-lt"/>
                <a:ea typeface="+mn-ea"/>
                <a:cs typeface="+mn-cs"/>
              </a:rPr>
              <a:t> </a:t>
            </a:r>
          </a:p>
          <a:p>
            <a:pPr lvl="0"/>
            <a:r>
              <a:rPr lang="en-GB" sz="1200" kern="1200" dirty="0">
                <a:solidFill>
                  <a:schemeClr val="tx1"/>
                </a:solidFill>
                <a:effectLst/>
                <a:latin typeface="+mn-lt"/>
                <a:ea typeface="+mn-ea"/>
                <a:cs typeface="+mn-cs"/>
              </a:rPr>
              <a:t>They fail to refer to specific sources e.g. they write “Two of the sources…” rather than “Sources A and B…”</a:t>
            </a:r>
          </a:p>
          <a:p>
            <a:pPr lvl="0"/>
            <a:r>
              <a:rPr lang="en-GB" sz="1200" kern="1200" dirty="0">
                <a:solidFill>
                  <a:schemeClr val="tx1"/>
                </a:solidFill>
                <a:effectLst/>
                <a:latin typeface="+mn-lt"/>
                <a:ea typeface="+mn-ea"/>
                <a:cs typeface="+mn-cs"/>
              </a:rPr>
              <a:t>They base their answers on knowledge rather than referring to the sources.</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Candidates should also avoid describing the 3 sources before looking at the similarity and difference. </a:t>
            </a:r>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8</a:t>
            </a:fld>
            <a:endParaRPr lang="en-GB"/>
          </a:p>
        </p:txBody>
      </p:sp>
    </p:spTree>
    <p:extLst>
      <p:ext uri="{BB962C8B-B14F-4D97-AF65-F5344CB8AC3E}">
        <p14:creationId xmlns:p14="http://schemas.microsoft.com/office/powerpoint/2010/main" val="39968281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9</a:t>
            </a:fld>
            <a:endParaRPr lang="en-GB"/>
          </a:p>
        </p:txBody>
      </p:sp>
    </p:spTree>
    <p:extLst>
      <p:ext uri="{BB962C8B-B14F-4D97-AF65-F5344CB8AC3E}">
        <p14:creationId xmlns:p14="http://schemas.microsoft.com/office/powerpoint/2010/main" val="2166553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question assesses both AO2 and AO3. For both the similarity and the difference use the highlighter to show the sources referenced by the candidate and the nature of the similarity or difference. Remember the similarity and difference must be identified from the sources and not from knowledge which cannot be gleaned from the sources.   Candidates often produce over-elaborate answers for this question so it is important that they do make use of the sources when they provide a similarity and a difference.</a:t>
            </a:r>
          </a:p>
          <a:p>
            <a:endParaRPr lang="en-GB" dirty="0"/>
          </a:p>
          <a:p>
            <a:r>
              <a:rPr lang="en-GB" dirty="0"/>
              <a:t>Usually candidates will write separate sentences for similarity and difference. However, occasionally a candidate will provide a similarity and a difference in one sentence e.g. for the question on the previous page a candidate might write, “Sources A and B are similar because they show acts of violence taking place, but Source C is different because it is a peaceful protest, but it is still illegal”. This would be acceptable because it clearly identifies one similarity and one difference, which is clearly the opposite of the similarity. The sources used for both are also clearly stated.  </a:t>
            </a:r>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10</a:t>
            </a:fld>
            <a:endParaRPr lang="en-GB"/>
          </a:p>
        </p:txBody>
      </p:sp>
    </p:spTree>
    <p:extLst>
      <p:ext uri="{BB962C8B-B14F-4D97-AF65-F5344CB8AC3E}">
        <p14:creationId xmlns:p14="http://schemas.microsoft.com/office/powerpoint/2010/main" val="42757590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12</a:t>
            </a:fld>
            <a:endParaRPr lang="en-GB" altLang="en-US"/>
          </a:p>
        </p:txBody>
      </p:sp>
    </p:spTree>
    <p:extLst>
      <p:ext uri="{BB962C8B-B14F-4D97-AF65-F5344CB8AC3E}">
        <p14:creationId xmlns:p14="http://schemas.microsoft.com/office/powerpoint/2010/main" val="41156592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file://localhost/Volumes/Other%20Clients/Eduqas/P17661%20Eduqas%20Brand%20Identity%20Guidelines/Links/Corbis-42-53088181.jpg" TargetMode="External"/><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9" name="Corbis-42-53088181_bandw.jpg"/>
          <p:cNvPicPr preferRelativeResize="0">
            <a:picLocks/>
          </p:cNvPicPr>
          <p:nvPr userDrawn="1"/>
        </p:nvPicPr>
        <p:blipFill rotWithShape="1">
          <a:blip r:embed="rId2" r:link="rId3">
            <a:extLst>
              <a:ext uri="{28A0092B-C50C-407E-A947-70E740481C1C}">
                <a14:useLocalDpi xmlns:a14="http://schemas.microsoft.com/office/drawing/2010/main" val="0"/>
              </a:ext>
            </a:extLst>
          </a:blip>
          <a:srcRect l="331" t="9973" r="-331" b="4013"/>
          <a:stretch>
            <a:fillRect/>
          </a:stretch>
        </p:blipFill>
        <p:spPr>
          <a:xfrm>
            <a:off x="5425200" y="3048000"/>
            <a:ext cx="3261600" cy="2805414"/>
          </a:xfrm>
          <a:prstGeom prst="rect">
            <a:avLst/>
          </a:prstGeom>
        </p:spPr>
      </p:pic>
      <p:sp>
        <p:nvSpPr>
          <p:cNvPr id="7" name="Text Placeholder 17"/>
          <p:cNvSpPr>
            <a:spLocks noGrp="1"/>
          </p:cNvSpPr>
          <p:nvPr>
            <p:ph type="body" sz="quarter" idx="15" hasCustomPrompt="1"/>
          </p:nvPr>
        </p:nvSpPr>
        <p:spPr>
          <a:xfrm>
            <a:off x="487363" y="3094339"/>
            <a:ext cx="4868862" cy="2805113"/>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400">
                <a:solidFill>
                  <a:schemeClr val="tx1"/>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baseline="30000" dirty="0" err="1">
                <a:solidFill>
                  <a:srgbClr val="5A5A59"/>
                </a:solidFill>
                <a:latin typeface="Bliss-Light"/>
                <a:cs typeface="Bliss-Light"/>
              </a:rPr>
              <a:t>Invellab</a:t>
            </a:r>
            <a:r>
              <a:rPr lang="en-GB" baseline="30000" dirty="0">
                <a:solidFill>
                  <a:srgbClr val="5A5A59"/>
                </a:solidFill>
                <a:latin typeface="Bliss-Light"/>
                <a:cs typeface="Bliss-Light"/>
              </a:rPr>
              <a:t> id </a:t>
            </a:r>
            <a:r>
              <a:rPr lang="en-GB" baseline="30000" dirty="0" err="1">
                <a:solidFill>
                  <a:srgbClr val="5A5A59"/>
                </a:solidFill>
                <a:latin typeface="Bliss-Light"/>
                <a:cs typeface="Bliss-Light"/>
              </a:rPr>
              <a:t>quiberumqui</a:t>
            </a:r>
            <a:r>
              <a:rPr lang="en-GB" baseline="30000" dirty="0">
                <a:solidFill>
                  <a:srgbClr val="5A5A59"/>
                </a:solidFill>
                <a:latin typeface="Bliss-Light"/>
                <a:cs typeface="Bliss-Light"/>
              </a:rPr>
              <a:t> non </a:t>
            </a:r>
            <a:r>
              <a:rPr lang="en-GB" baseline="30000" dirty="0" err="1">
                <a:solidFill>
                  <a:srgbClr val="5A5A59"/>
                </a:solidFill>
                <a:latin typeface="Bliss-Light"/>
                <a:cs typeface="Bliss-Light"/>
              </a:rPr>
              <a:t>rerovit</a:t>
            </a:r>
            <a:r>
              <a:rPr lang="en-GB" baseline="30000" dirty="0">
                <a:solidFill>
                  <a:srgbClr val="5A5A59"/>
                </a:solidFill>
                <a:latin typeface="Bliss-Light"/>
                <a:cs typeface="Bliss-Light"/>
              </a:rPr>
              <a:t> era </a:t>
            </a:r>
            <a:r>
              <a:rPr lang="en-GB" baseline="30000" dirty="0" err="1">
                <a:solidFill>
                  <a:srgbClr val="5A5A59"/>
                </a:solidFill>
                <a:latin typeface="Bliss-Light"/>
                <a:cs typeface="Bliss-Light"/>
              </a:rPr>
              <a:t>consequunt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accabor</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epelicabo</a:t>
            </a:r>
            <a:r>
              <a:rPr lang="en-GB" baseline="30000" dirty="0">
                <a:solidFill>
                  <a:srgbClr val="5A5A59"/>
                </a:solidFill>
                <a:latin typeface="Bliss-Light"/>
                <a:cs typeface="Bliss-Light"/>
              </a:rPr>
              <a:t>. Nam, id ex </a:t>
            </a:r>
            <a:r>
              <a:rPr lang="en-GB" baseline="30000" dirty="0" err="1">
                <a:solidFill>
                  <a:srgbClr val="5A5A59"/>
                </a:solidFill>
                <a:latin typeface="Bliss-Light"/>
                <a:cs typeface="Bliss-Light"/>
              </a:rPr>
              <a:t>enis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alis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doluptas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sunt</a:t>
            </a:r>
            <a:r>
              <a:rPr lang="en-GB" baseline="30000" dirty="0">
                <a:solidFill>
                  <a:srgbClr val="5A5A59"/>
                </a:solidFill>
                <a:latin typeface="Bliss-Light"/>
                <a:cs typeface="Bliss-Light"/>
              </a:rPr>
              <a:t> pa non </a:t>
            </a:r>
            <a:r>
              <a:rPr lang="en-GB" baseline="30000" dirty="0" err="1">
                <a:solidFill>
                  <a:srgbClr val="5A5A59"/>
                </a:solidFill>
                <a:latin typeface="Bliss-Light"/>
                <a:cs typeface="Bliss-Light"/>
              </a:rPr>
              <a:t>plaudam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rateseque</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oditibusae</a:t>
            </a:r>
            <a:r>
              <a:rPr lang="en-GB" baseline="30000" dirty="0">
                <a:solidFill>
                  <a:srgbClr val="5A5A59"/>
                </a:solidFill>
                <a:latin typeface="Bliss-Light"/>
                <a:cs typeface="Bliss-Light"/>
              </a:rPr>
              <a:t> is </a:t>
            </a:r>
            <a:r>
              <a:rPr lang="en-GB" baseline="30000" dirty="0" err="1">
                <a:solidFill>
                  <a:srgbClr val="5A5A59"/>
                </a:solidFill>
                <a:latin typeface="Bliss-Light"/>
                <a:cs typeface="Bliss-Light"/>
              </a:rPr>
              <a:t>ut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eturem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ea</a:t>
            </a:r>
            <a:r>
              <a:rPr lang="en-GB" baseline="30000" dirty="0">
                <a:solidFill>
                  <a:srgbClr val="5A5A59"/>
                </a:solidFill>
                <a:latin typeface="Bliss-Light"/>
                <a:cs typeface="Bliss-Light"/>
              </a:rPr>
              <a:t> dent </a:t>
            </a:r>
            <a:r>
              <a:rPr lang="en-GB" baseline="30000" dirty="0" err="1">
                <a:solidFill>
                  <a:srgbClr val="5A5A59"/>
                </a:solidFill>
                <a:latin typeface="Bliss-Light"/>
                <a:cs typeface="Bliss-Light"/>
              </a:rPr>
              <a:t>est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esed</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modis</a:t>
            </a:r>
            <a:r>
              <a:rPr lang="en-GB" baseline="30000" dirty="0">
                <a:solidFill>
                  <a:srgbClr val="5A5A59"/>
                </a:solidFill>
                <a:latin typeface="Bliss-Light"/>
                <a:cs typeface="Bliss-Light"/>
              </a:rPr>
              <a:t> quam, quam, id </a:t>
            </a:r>
            <a:r>
              <a:rPr lang="en-GB" baseline="30000" dirty="0" err="1">
                <a:solidFill>
                  <a:srgbClr val="5A5A59"/>
                </a:solidFill>
                <a:latin typeface="Bliss-Light"/>
                <a:cs typeface="Bliss-Light"/>
              </a:rPr>
              <a:t>modit</a:t>
            </a:r>
            <a:r>
              <a:rPr lang="en-GB" baseline="30000" dirty="0">
                <a:solidFill>
                  <a:srgbClr val="5A5A59"/>
                </a:solidFill>
                <a:latin typeface="Bliss-Light"/>
                <a:cs typeface="Bliss-Light"/>
              </a:rPr>
              <a:t> mi, </a:t>
            </a:r>
            <a:r>
              <a:rPr lang="en-GB" baseline="30000" dirty="0" err="1">
                <a:solidFill>
                  <a:srgbClr val="5A5A59"/>
                </a:solidFill>
                <a:latin typeface="Bliss-Light"/>
                <a:cs typeface="Bliss-Light"/>
              </a:rPr>
              <a:t>omnit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accusci</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magnatur</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solum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int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ullandi</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oreium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eos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aut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que</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veligenim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si</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ut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reperatio</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doluptatem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voluptam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est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comnim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fugitat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iorecup</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tincti</a:t>
            </a:r>
            <a:r>
              <a:rPr lang="en-GB" baseline="30000" dirty="0">
                <a:solidFill>
                  <a:srgbClr val="5A5A59"/>
                </a:solidFill>
                <a:latin typeface="Bliss-Light"/>
                <a:cs typeface="Bliss-Light"/>
              </a:rPr>
              <a:t>. </a:t>
            </a:r>
          </a:p>
          <a:p>
            <a:pPr lvl="0"/>
            <a:endParaRPr lang="en-GB" dirty="0"/>
          </a:p>
        </p:txBody>
      </p:sp>
      <p:sp>
        <p:nvSpPr>
          <p:cNvPr id="10"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Tree>
    <p:extLst>
      <p:ext uri="{BB962C8B-B14F-4D97-AF65-F5344CB8AC3E}">
        <p14:creationId xmlns:p14="http://schemas.microsoft.com/office/powerpoint/2010/main" val="12458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7200" y="2894120"/>
            <a:ext cx="8229600" cy="3232043"/>
          </a:xfrm>
          <a:prstGeom prst="rect">
            <a:avLst/>
          </a:prstGeom>
        </p:spPr>
        <p:txBody>
          <a:bodyPr/>
          <a:lstStyle>
            <a:lvl1pPr marL="0" marR="0" indent="0" algn="l" defTabSz="457200" rtl="0" eaLnBrk="1" fontAlgn="base" latinLnBrk="0" hangingPunct="1">
              <a:lnSpc>
                <a:spcPct val="150000"/>
              </a:lnSpc>
              <a:spcBef>
                <a:spcPct val="0"/>
              </a:spcBef>
              <a:spcAft>
                <a:spcPct val="0"/>
              </a:spcAft>
              <a:buClrTx/>
              <a:buSzTx/>
              <a:buFont typeface="Arial" panose="020B0604020202020204" pitchFamily="34" charset="0"/>
              <a:buNone/>
              <a:tabLst/>
              <a:defRPr>
                <a:solidFill>
                  <a:srgbClr val="DF3C06"/>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a:ln>
                  <a:noFill/>
                </a:ln>
                <a:solidFill>
                  <a:prstClr val="white">
                    <a:lumMod val="50000"/>
                  </a:prstClr>
                </a:solidFill>
                <a:effectLst/>
                <a:uLnTx/>
                <a:uFillTx/>
                <a:latin typeface="Arial" panose="020B0604020202020204" pitchFamily="34" charset="0"/>
                <a:ea typeface="ＭＳ Ｐゴシック" pitchFamily="1" charset="-128"/>
                <a:cs typeface="Arial" panose="020B0604020202020204" pitchFamily="34" charset="0"/>
              </a:rPr>
              <a:t>.</a:t>
            </a: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GB" sz="1800" b="0" i="0" u="none" strike="noStrike" kern="1200" cap="none" spc="0" normalizeH="0" baseline="30000" noProof="0" dirty="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rPr>
              <a:t> </a:t>
            </a:r>
            <a:endParaRPr kumimoji="0" lang="en-GB" sz="1400" b="0" i="0" u="none" strike="noStrike" kern="1200" cap="none" spc="0" normalizeH="0" baseline="30000" noProof="0" dirty="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endParaRP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 </a:t>
            </a:r>
            <a:r>
              <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p>
          <a:p>
            <a:pPr marL="0" marR="0" lvl="0" indent="0" algn="l" defTabSz="457200" rtl="0" eaLnBrk="1" fontAlgn="base" latinLnBrk="0" hangingPunct="1">
              <a:lnSpc>
                <a:spcPct val="150000"/>
              </a:lnSpc>
              <a:spcBef>
                <a:spcPct val="0"/>
              </a:spcBef>
              <a:spcAft>
                <a:spcPct val="0"/>
              </a:spcAft>
              <a:buClrTx/>
              <a:buSzTx/>
              <a:buFontTx/>
              <a:buNone/>
              <a:tabLst/>
              <a:defRPr/>
            </a:pPr>
            <a:endParaRPr kumimoji="0" lang="en-GB" sz="1400" b="0" i="0" u="none" strike="noStrike" kern="1200" cap="none" spc="0" normalizeH="0" baseline="30000" noProof="0" dirty="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endParaRP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DF3C06"/>
                </a:solidFill>
                <a:effectLst/>
                <a:uLnTx/>
                <a:uFillTx/>
                <a:latin typeface="Arial" panose="020B0604020202020204" pitchFamily="34" charset="0"/>
                <a:ea typeface="ＭＳ Ｐゴシック" pitchFamily="1" charset="-128"/>
                <a:cs typeface="Arial" panose="020B0604020202020204" pitchFamily="34" charset="0"/>
              </a:rPr>
              <a:t> </a:t>
            </a:r>
            <a:r>
              <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a:ln>
                  <a:noFill/>
                </a:ln>
                <a:solidFill>
                  <a:prstClr val="black"/>
                </a:solidFill>
                <a:effectLst/>
                <a:uLnTx/>
                <a:uFillTx/>
                <a:latin typeface="Bliss-Light"/>
                <a:ea typeface="ＭＳ Ｐゴシック" pitchFamily="1" charset="-128"/>
                <a:cs typeface="Bliss-Light"/>
              </a:rPr>
              <a:t>. </a:t>
            </a: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endParaRPr lang="en-US" dirty="0"/>
          </a:p>
        </p:txBody>
      </p:sp>
      <p:sp>
        <p:nvSpPr>
          <p:cNvPr id="5"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
        <p:nvSpPr>
          <p:cNvPr id="7" name="Text Placeholder 6"/>
          <p:cNvSpPr>
            <a:spLocks noGrp="1"/>
          </p:cNvSpPr>
          <p:nvPr>
            <p:ph type="body" sz="quarter" idx="17"/>
          </p:nvPr>
        </p:nvSpPr>
        <p:spPr>
          <a:xfrm>
            <a:off x="487363" y="3098800"/>
            <a:ext cx="3868737"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6"/>
          <p:cNvSpPr>
            <a:spLocks noGrp="1"/>
          </p:cNvSpPr>
          <p:nvPr>
            <p:ph type="body" sz="quarter" idx="18"/>
          </p:nvPr>
        </p:nvSpPr>
        <p:spPr>
          <a:xfrm>
            <a:off x="4640263" y="3098800"/>
            <a:ext cx="3868737"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
        <p:nvSpPr>
          <p:cNvPr id="3" name="Text Placeholder 2"/>
          <p:cNvSpPr>
            <a:spLocks noGrp="1"/>
          </p:cNvSpPr>
          <p:nvPr>
            <p:ph idx="1"/>
          </p:nvPr>
        </p:nvSpPr>
        <p:spPr>
          <a:xfrm>
            <a:off x="457200" y="2984501"/>
            <a:ext cx="8229600" cy="2781300"/>
          </a:xfrm>
          <a:prstGeom prst="rect">
            <a:avLst/>
          </a:prstGeom>
        </p:spPr>
        <p:txBody>
          <a:bodyPr vert="horz" lIns="91440" tIns="45720" rIns="91440" bIns="45720" rtlCol="0">
            <a:normAutofit/>
          </a:bodyPr>
          <a:lstStyle/>
          <a:p>
            <a:pPr lvl="0"/>
            <a:r>
              <a:rPr lang="en-US"/>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Table 5"/>
          <p:cNvGraphicFramePr>
            <a:graphicFrameLocks noGrp="1"/>
          </p:cNvGraphicFramePr>
          <p:nvPr userDrawn="1">
            <p:extLst>
              <p:ext uri="{D42A27DB-BD31-4B8C-83A1-F6EECF244321}">
                <p14:modId xmlns:p14="http://schemas.microsoft.com/office/powerpoint/2010/main" val="2155625936"/>
              </p:ext>
            </p:extLst>
          </p:nvPr>
        </p:nvGraphicFramePr>
        <p:xfrm>
          <a:off x="554736" y="3238500"/>
          <a:ext cx="6569964" cy="2935326"/>
        </p:xfrm>
        <a:graphic>
          <a:graphicData uri="http://schemas.openxmlformats.org/drawingml/2006/table">
            <a:tbl>
              <a:tblPr firstRow="1" bandRow="1"/>
              <a:tblGrid>
                <a:gridCol w="3284982">
                  <a:extLst>
                    <a:ext uri="{9D8B030D-6E8A-4147-A177-3AD203B41FA5}">
                      <a16:colId xmlns:a16="http://schemas.microsoft.com/office/drawing/2014/main" val="20000"/>
                    </a:ext>
                  </a:extLst>
                </a:gridCol>
                <a:gridCol w="3284982">
                  <a:extLst>
                    <a:ext uri="{9D8B030D-6E8A-4147-A177-3AD203B41FA5}">
                      <a16:colId xmlns:a16="http://schemas.microsoft.com/office/drawing/2014/main" val="20001"/>
                    </a:ext>
                  </a:extLst>
                </a:gridCol>
              </a:tblGrid>
              <a:tr h="564486">
                <a:tc gridSpan="2">
                  <a:txBody>
                    <a:bodyPr/>
                    <a:lstStyle/>
                    <a:p>
                      <a:pPr>
                        <a:lnSpc>
                          <a:spcPct val="115000"/>
                        </a:lnSpc>
                        <a:spcAft>
                          <a:spcPts val="0"/>
                        </a:spcAft>
                      </a:pPr>
                      <a:r>
                        <a:rPr lang="en-GB" sz="1600" b="1" kern="1200" dirty="0" err="1">
                          <a:solidFill>
                            <a:srgbClr val="FFFFFF"/>
                          </a:solidFill>
                          <a:effectLst/>
                          <a:latin typeface="Bliss-Light"/>
                          <a:ea typeface="Times New Roman"/>
                          <a:cs typeface="Arial"/>
                        </a:rPr>
                        <a:t>Pennawd</a:t>
                      </a:r>
                      <a:r>
                        <a:rPr lang="en-GB" sz="1600" b="1" kern="1200" baseline="0" dirty="0">
                          <a:solidFill>
                            <a:srgbClr val="FFFFFF"/>
                          </a:solidFill>
                          <a:effectLst/>
                          <a:latin typeface="Bliss-Light"/>
                          <a:ea typeface="Times New Roman"/>
                          <a:cs typeface="Arial"/>
                        </a:rPr>
                        <a:t> </a:t>
                      </a:r>
                      <a:r>
                        <a:rPr lang="en-GB" sz="1600" b="1" kern="1200" baseline="0" dirty="0" err="1">
                          <a:solidFill>
                            <a:srgbClr val="FFFFFF"/>
                          </a:solidFill>
                          <a:effectLst/>
                          <a:latin typeface="Bliss-Light"/>
                          <a:ea typeface="Times New Roman"/>
                          <a:cs typeface="Arial"/>
                        </a:rPr>
                        <a:t>ar</a:t>
                      </a:r>
                      <a:r>
                        <a:rPr lang="en-GB" sz="1600" b="1" kern="1200" baseline="0" dirty="0">
                          <a:solidFill>
                            <a:srgbClr val="FFFFFF"/>
                          </a:solidFill>
                          <a:effectLst/>
                          <a:latin typeface="Bliss-Light"/>
                          <a:ea typeface="Times New Roman"/>
                          <a:cs typeface="Arial"/>
                        </a:rPr>
                        <a:t> </a:t>
                      </a:r>
                      <a:r>
                        <a:rPr lang="en-GB" sz="1600" b="1" kern="1200" baseline="0" dirty="0" err="1">
                          <a:solidFill>
                            <a:srgbClr val="FFFFFF"/>
                          </a:solidFill>
                          <a:effectLst/>
                          <a:latin typeface="Bliss-Light"/>
                          <a:ea typeface="Times New Roman"/>
                          <a:cs typeface="Arial"/>
                        </a:rPr>
                        <a:t>gyfer</a:t>
                      </a:r>
                      <a:r>
                        <a:rPr lang="en-GB" sz="1600" b="1" kern="1200" baseline="0" dirty="0">
                          <a:solidFill>
                            <a:srgbClr val="FFFFFF"/>
                          </a:solidFill>
                          <a:effectLst/>
                          <a:latin typeface="Bliss-Light"/>
                          <a:ea typeface="Times New Roman"/>
                          <a:cs typeface="Arial"/>
                        </a:rPr>
                        <a:t> </a:t>
                      </a:r>
                      <a:r>
                        <a:rPr lang="en-GB" sz="1600" b="1" kern="1200" baseline="0" dirty="0" err="1">
                          <a:solidFill>
                            <a:srgbClr val="FFFFFF"/>
                          </a:solidFill>
                          <a:effectLst/>
                          <a:latin typeface="Bliss-Light"/>
                          <a:ea typeface="Times New Roman"/>
                          <a:cs typeface="Arial"/>
                        </a:rPr>
                        <a:t>tabl</a:t>
                      </a:r>
                      <a:r>
                        <a:rPr lang="en-GB" sz="1600" b="1" kern="1200" baseline="0" dirty="0">
                          <a:solidFill>
                            <a:srgbClr val="FFFFFF"/>
                          </a:solidFill>
                          <a:effectLst/>
                          <a:latin typeface="Bliss-Light"/>
                          <a:ea typeface="Times New Roman"/>
                          <a:cs typeface="Arial"/>
                        </a:rPr>
                        <a:t> | </a:t>
                      </a:r>
                      <a:r>
                        <a:rPr lang="en-GB" sz="1600" b="1" kern="1200" dirty="0">
                          <a:solidFill>
                            <a:srgbClr val="FFFFFF"/>
                          </a:solidFill>
                          <a:effectLst/>
                          <a:latin typeface="Bliss-Light"/>
                          <a:ea typeface="Times New Roman"/>
                          <a:cs typeface="Arial"/>
                        </a:rPr>
                        <a:t>Table heading </a:t>
                      </a:r>
                      <a:endParaRPr lang="en-GB" sz="1100" dirty="0">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6ED"/>
                    </a:solidFill>
                  </a:tcPr>
                </a:tc>
                <a:tc hMerge="1">
                  <a:txBody>
                    <a:bodyPr/>
                    <a:lstStyle/>
                    <a:p>
                      <a:endParaRPr lang="en-GB"/>
                    </a:p>
                  </a:txBody>
                  <a:tcPr/>
                </a:tc>
                <a:extLst>
                  <a:ext uri="{0D108BD9-81ED-4DB2-BD59-A6C34878D82A}">
                    <a16:rowId xmlns:a16="http://schemas.microsoft.com/office/drawing/2014/main" val="10000"/>
                  </a:ext>
                </a:extLst>
              </a:tr>
              <a:tr h="635775">
                <a:tc>
                  <a:txBody>
                    <a:bodyPr/>
                    <a:lstStyle/>
                    <a:p>
                      <a:pPr>
                        <a:lnSpc>
                          <a:spcPct val="115000"/>
                        </a:lnSpc>
                        <a:spcAft>
                          <a:spcPts val="0"/>
                        </a:spcAft>
                      </a:pPr>
                      <a:r>
                        <a:rPr lang="en-US" sz="1400" kern="1200" dirty="0" err="1">
                          <a:solidFill>
                            <a:schemeClr val="tx1"/>
                          </a:solidFill>
                          <a:effectLst/>
                          <a:latin typeface="Bliss-Light"/>
                          <a:ea typeface="Times New Roman"/>
                          <a:cs typeface="Arial"/>
                        </a:rPr>
                        <a:t>Testun</a:t>
                      </a:r>
                      <a:endParaRPr lang="en-GB" sz="1100" dirty="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a:solidFill>
                            <a:schemeClr val="tx1"/>
                          </a:solidFill>
                          <a:effectLst/>
                          <a:latin typeface="Bliss-Light"/>
                          <a:ea typeface="Calibri"/>
                          <a:cs typeface="Arial"/>
                        </a:rPr>
                        <a:t>This</a:t>
                      </a:r>
                      <a:r>
                        <a:rPr lang="en-US" sz="1400" kern="1200" baseline="0" dirty="0">
                          <a:solidFill>
                            <a:schemeClr val="tx1"/>
                          </a:solidFill>
                          <a:effectLst/>
                          <a:latin typeface="Bliss-Light"/>
                          <a:ea typeface="Calibri"/>
                          <a:cs typeface="Arial"/>
                        </a:rPr>
                        <a:t> is an example of how a primary table should look</a:t>
                      </a:r>
                      <a:endParaRPr lang="en-GB" sz="1100" dirty="0">
                        <a:solidFill>
                          <a:schemeClr val="tx1"/>
                        </a:solidFill>
                        <a:effectLst/>
                        <a:latin typeface="Calibri"/>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578355">
                <a:tc>
                  <a:txBody>
                    <a:bodyPr/>
                    <a:lstStyle/>
                    <a:p>
                      <a:pPr>
                        <a:lnSpc>
                          <a:spcPct val="115000"/>
                        </a:lnSpc>
                        <a:spcAft>
                          <a:spcPts val="0"/>
                        </a:spcAft>
                      </a:pPr>
                      <a:r>
                        <a:rPr lang="en-US" sz="1400" kern="1200" dirty="0" err="1">
                          <a:solidFill>
                            <a:schemeClr val="tx1"/>
                          </a:solidFill>
                          <a:effectLst/>
                          <a:latin typeface="Bliss-Light"/>
                          <a:ea typeface="Times New Roman"/>
                          <a:cs typeface="Arial"/>
                        </a:rPr>
                        <a:t>Testun</a:t>
                      </a:r>
                      <a:endParaRPr lang="en-GB" sz="1100" dirty="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578355">
                <a:tc>
                  <a:txBody>
                    <a:bodyPr/>
                    <a:lstStyle/>
                    <a:p>
                      <a:pPr>
                        <a:lnSpc>
                          <a:spcPct val="115000"/>
                        </a:lnSpc>
                        <a:spcAft>
                          <a:spcPts val="0"/>
                        </a:spcAft>
                      </a:pPr>
                      <a:r>
                        <a:rPr lang="en-GB" sz="1400" kern="1200" dirty="0" err="1">
                          <a:solidFill>
                            <a:schemeClr val="tx1"/>
                          </a:solidFill>
                          <a:effectLst/>
                          <a:latin typeface="Bliss-Light"/>
                          <a:ea typeface="Times New Roman"/>
                          <a:cs typeface="Arial"/>
                        </a:rPr>
                        <a:t>Testun</a:t>
                      </a:r>
                      <a:endParaRPr lang="en-GB" sz="1100" dirty="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578355">
                <a:tc>
                  <a:txBody>
                    <a:bodyPr/>
                    <a:lstStyle/>
                    <a:p>
                      <a:pPr>
                        <a:lnSpc>
                          <a:spcPct val="115000"/>
                        </a:lnSpc>
                        <a:spcAft>
                          <a:spcPts val="0"/>
                        </a:spcAft>
                      </a:pPr>
                      <a:r>
                        <a:rPr lang="en-GB" sz="1400" kern="1200" dirty="0" err="1">
                          <a:solidFill>
                            <a:schemeClr val="tx1"/>
                          </a:solidFill>
                          <a:effectLst/>
                          <a:latin typeface="Bliss-Light"/>
                          <a:ea typeface="Times New Roman"/>
                          <a:cs typeface="Arial"/>
                        </a:rPr>
                        <a:t>Testun</a:t>
                      </a:r>
                      <a:endParaRPr lang="en-GB" sz="1100" dirty="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bl>
          </a:graphicData>
        </a:graphic>
      </p:graphicFrame>
      <p:sp>
        <p:nvSpPr>
          <p:cNvPr id="4"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20939B21-3098-4B97-BDC4-7DCDB44F921F}" type="datetimeFigureOut">
              <a:rPr lang="en-GB"/>
              <a:pPr/>
              <a:t>24/11/2021</a:t>
            </a:fld>
            <a:endParaRPr lang="en-GB"/>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784012CD-55BA-40C8-93AF-4E9A6F52F330}" type="slidenum">
              <a:rPr lang="en-GB"/>
              <a:pPr/>
              <a:t>‹#›</a:t>
            </a:fld>
            <a:endParaRPr lang="en-GB"/>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7"/>
          <p:cNvSpPr>
            <a:spLocks noGrp="1"/>
          </p:cNvSpPr>
          <p:nvPr>
            <p:ph type="body" sz="quarter" idx="13" hasCustomPrompt="1"/>
          </p:nvPr>
        </p:nvSpPr>
        <p:spPr>
          <a:xfrm>
            <a:off x="585788" y="585788"/>
            <a:ext cx="8291882" cy="1420812"/>
          </a:xfrm>
          <a:prstGeom prst="rect">
            <a:avLst/>
          </a:prstGeom>
        </p:spPr>
        <p:txBody>
          <a:bodyPr/>
          <a:lstStyle>
            <a:lvl1pPr marL="0" marR="0" indent="0" algn="l" defTabSz="457200" rtl="0" eaLnBrk="1" fontAlgn="base" latinLnBrk="0" hangingPunct="1">
              <a:lnSpc>
                <a:spcPct val="80000"/>
              </a:lnSpc>
              <a:spcBef>
                <a:spcPct val="0"/>
              </a:spcBef>
              <a:spcAft>
                <a:spcPts val="1200"/>
              </a:spcAft>
              <a:buClrTx/>
              <a:buSzTx/>
              <a:buFontTx/>
              <a:buNone/>
              <a:tabLst/>
              <a:defRPr sz="3200"/>
            </a:lvl1pPr>
          </a:lstStyle>
          <a:p>
            <a:pPr marL="0" marR="0" lvl="0" indent="0" algn="l" defTabSz="457200" rtl="0" eaLnBrk="1" fontAlgn="base" latinLnBrk="0" hangingPunct="1">
              <a:lnSpc>
                <a:spcPct val="80000"/>
              </a:lnSpc>
              <a:spcBef>
                <a:spcPct val="0"/>
              </a:spcBef>
              <a:spcAft>
                <a:spcPct val="0"/>
              </a:spcAft>
              <a:buClrTx/>
              <a:buSzTx/>
              <a:buFontTx/>
              <a:buNone/>
              <a:tabLst/>
              <a:defRPr/>
            </a:pPr>
            <a:r>
              <a:rPr kumimoji="0" lang="en-US" sz="4400" b="0" i="0" u="none" strike="noStrike" kern="1100" cap="none" spc="-30" normalizeH="0" baseline="0" noProof="0" dirty="0">
                <a:ln>
                  <a:noFill/>
                </a:ln>
                <a:solidFill>
                  <a:prstClr val="white"/>
                </a:solidFill>
                <a:effectLst/>
                <a:uLnTx/>
                <a:uFillTx/>
                <a:latin typeface="Gotham Rounded Book"/>
                <a:ea typeface="ＭＳ Ｐゴシック" pitchFamily="1" charset="-128"/>
                <a:cs typeface="Gotham Rounded Book"/>
              </a:rPr>
              <a:t>TEITL | TITLE</a:t>
            </a:r>
          </a:p>
          <a:p>
            <a:pPr marL="0" marR="0" lvl="0" indent="0" algn="l" defTabSz="457200" rtl="0" eaLnBrk="1" fontAlgn="base" latinLnBrk="0" hangingPunct="1">
              <a:lnSpc>
                <a:spcPct val="80000"/>
              </a:lnSpc>
              <a:spcBef>
                <a:spcPct val="0"/>
              </a:spcBef>
              <a:spcAft>
                <a:spcPts val="1200"/>
              </a:spcAft>
              <a:buClrTx/>
              <a:buSzTx/>
              <a:buFontTx/>
              <a:buNone/>
              <a:tabLst/>
              <a:defRPr/>
            </a:pPr>
            <a:r>
              <a:rPr kumimoji="0" lang="en-US" sz="4400" b="0" i="0" u="none" strike="noStrike" kern="1100" cap="none" spc="-30" normalizeH="0" baseline="0" noProof="0" dirty="0">
                <a:ln>
                  <a:noFill/>
                </a:ln>
                <a:solidFill>
                  <a:prstClr val="white"/>
                </a:solidFill>
                <a:effectLst/>
                <a:uLnTx/>
                <a:uFillTx/>
                <a:latin typeface="Gotham Rounded Book"/>
                <a:ea typeface="ＭＳ Ｐゴシック" pitchFamily="1" charset="-128"/>
                <a:cs typeface="Gotham Rounded Book"/>
              </a:rPr>
              <a:t>[GORFFENNAF | JULY 2014]</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5592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685307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le Placeholder 1"/>
          <p:cNvSpPr>
            <a:spLocks noGrp="1"/>
          </p:cNvSpPr>
          <p:nvPr>
            <p:ph type="title"/>
          </p:nvPr>
        </p:nvSpPr>
        <p:spPr>
          <a:xfrm>
            <a:off x="453084" y="1425576"/>
            <a:ext cx="8229600" cy="1143000"/>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9" name="Text Placeholder 2"/>
          <p:cNvSpPr>
            <a:spLocks noGrp="1"/>
          </p:cNvSpPr>
          <p:nvPr>
            <p:ph type="body" idx="1"/>
          </p:nvPr>
        </p:nvSpPr>
        <p:spPr>
          <a:xfrm>
            <a:off x="457200" y="2984501"/>
            <a:ext cx="8229600" cy="2781300"/>
          </a:xfrm>
          <a:prstGeom prst="rect">
            <a:avLst/>
          </a:prstGeom>
        </p:spPr>
        <p:txBody>
          <a:bodyPr vert="horz" lIns="91440" tIns="45720" rIns="91440" bIns="45720" rtlCol="0">
            <a:normAutofit/>
          </a:bodyPr>
          <a:lstStyle/>
          <a:p>
            <a:pPr lvl="0"/>
            <a:r>
              <a:rPr lang="en-US" dirty="0"/>
              <a:t>Click to edit Master text styles</a:t>
            </a:r>
          </a:p>
        </p:txBody>
      </p:sp>
    </p:spTree>
  </p:cSld>
  <p:clrMap bg1="lt1" tx1="dk1" bg2="lt2" tx2="dk2" accent1="accent1" accent2="accent2" accent3="accent3" accent4="accent4" accent5="accent5" accent6="accent6" hlink="hlink" folHlink="folHlink"/>
  <p:sldLayoutIdLst>
    <p:sldLayoutId id="2147483660" r:id="rId1"/>
    <p:sldLayoutId id="2147483650" r:id="rId2"/>
    <p:sldLayoutId id="2147483652" r:id="rId3"/>
    <p:sldLayoutId id="2147483653" r:id="rId4"/>
    <p:sldLayoutId id="2147483654" r:id="rId5"/>
    <p:sldLayoutId id="2147483655" r:id="rId6"/>
    <p:sldLayoutId id="2147483661" r:id="rId7"/>
    <p:sldLayoutId id="2147483662" r:id="rId8"/>
  </p:sldLayoutIdLst>
  <p:txStyles>
    <p:title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p:titleStyle>
    <p:bodyStyle>
      <a:lvl1pPr marL="0" indent="0" algn="l" defTabSz="457200" rtl="0" eaLnBrk="1" fontAlgn="base" hangingPunct="1">
        <a:spcBef>
          <a:spcPct val="20000"/>
        </a:spcBef>
        <a:spcAft>
          <a:spcPct val="0"/>
        </a:spcAft>
        <a:buFont typeface="Arial" pitchFamily="34" charset="0"/>
        <a:buNone/>
        <a:defRPr sz="2400" kern="1200">
          <a:solidFill>
            <a:schemeClr val="tx1"/>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31.png"/><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hyperlink" Target="mailto:GCSEHistory@wjec.co.uk" TargetMode="Externa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275562A0-8A8F-4981-A67F-E8605741FF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63"/>
            <a:ext cx="9144000" cy="68580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6">
            <a:extLst>
              <a:ext uri="{FF2B5EF4-FFF2-40B4-BE49-F238E27FC236}">
                <a16:creationId xmlns:a16="http://schemas.microsoft.com/office/drawing/2014/main" id="{999D4372-2EBD-4C20-99D5-C39B042CA135}"/>
              </a:ext>
            </a:extLst>
          </p:cNvPr>
          <p:cNvSpPr txBox="1"/>
          <p:nvPr/>
        </p:nvSpPr>
        <p:spPr>
          <a:xfrm>
            <a:off x="279400" y="771525"/>
            <a:ext cx="8488363" cy="1117229"/>
          </a:xfrm>
          <a:prstGeom prst="rect">
            <a:avLst/>
          </a:prstGeom>
          <a:noFill/>
        </p:spPr>
        <p:txBody>
          <a:bodyPr>
            <a:spAutoFit/>
          </a:bodyPr>
          <a:lstStyle/>
          <a:p>
            <a:pPr eaLnBrk="1" hangingPunct="1">
              <a:lnSpc>
                <a:spcPct val="80000"/>
              </a:lnSpc>
              <a:defRPr/>
            </a:pPr>
            <a:r>
              <a:rPr lang="en-US" sz="4000" kern="1100" spc="-30" dirty="0">
                <a:solidFill>
                  <a:schemeClr val="bg1"/>
                </a:solidFill>
                <a:latin typeface="Gotham Rounded Book" pitchFamily="50" charset="0"/>
                <a:ea typeface="ＭＳ Ｐゴシック" pitchFamily="1" charset="-128"/>
                <a:cs typeface="Arial" panose="020B0604020202020204" pitchFamily="34" charset="0"/>
              </a:rPr>
              <a:t>Assessing GCSE History</a:t>
            </a:r>
          </a:p>
          <a:p>
            <a:pPr eaLnBrk="1" hangingPunct="1">
              <a:lnSpc>
                <a:spcPct val="80000"/>
              </a:lnSpc>
              <a:spcBef>
                <a:spcPts val="600"/>
              </a:spcBef>
              <a:spcAft>
                <a:spcPts val="1200"/>
              </a:spcAft>
              <a:defRPr/>
            </a:pPr>
            <a:r>
              <a:rPr lang="en-US" sz="3700" kern="1100" spc="-30" dirty="0">
                <a:solidFill>
                  <a:schemeClr val="bg1"/>
                </a:solidFill>
                <a:latin typeface="Gotham Rounded Book" pitchFamily="50" charset="0"/>
                <a:ea typeface="ＭＳ Ｐゴシック" pitchFamily="1" charset="-128"/>
                <a:cs typeface="Arial" panose="020B0604020202020204" pitchFamily="34" charset="0"/>
              </a:rPr>
              <a:t>Marking Guidance</a:t>
            </a:r>
          </a:p>
        </p:txBody>
      </p:sp>
      <p:pic>
        <p:nvPicPr>
          <p:cNvPr id="6148" name="Picture 4" descr="Z:\Pictures\logos\WJEC_Logo_RGB.jpg">
            <a:extLst>
              <a:ext uri="{FF2B5EF4-FFF2-40B4-BE49-F238E27FC236}">
                <a16:creationId xmlns:a16="http://schemas.microsoft.com/office/drawing/2014/main" id="{C128D6BB-3EF0-4E3D-9FD7-90A53DACCD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050" y="5927725"/>
            <a:ext cx="701675"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advTm="19294"/>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2D8606EE-CB38-4E10-A406-9810F563FC55}"/>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2</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2" name="Picture 1">
            <a:extLst>
              <a:ext uri="{FF2B5EF4-FFF2-40B4-BE49-F238E27FC236}">
                <a16:creationId xmlns:a16="http://schemas.microsoft.com/office/drawing/2014/main" id="{AF34A47D-7FDE-46AB-AC6C-BB6025183FF8}"/>
              </a:ext>
            </a:extLst>
          </p:cNvPr>
          <p:cNvPicPr>
            <a:picLocks noChangeAspect="1"/>
          </p:cNvPicPr>
          <p:nvPr/>
        </p:nvPicPr>
        <p:blipFill>
          <a:blip r:embed="rId3"/>
          <a:stretch>
            <a:fillRect/>
          </a:stretch>
        </p:blipFill>
        <p:spPr>
          <a:xfrm>
            <a:off x="1451428" y="1320796"/>
            <a:ext cx="6052457" cy="5410529"/>
          </a:xfrm>
          <a:prstGeom prst="rect">
            <a:avLst/>
          </a:prstGeom>
        </p:spPr>
      </p:pic>
    </p:spTree>
    <p:extLst>
      <p:ext uri="{BB962C8B-B14F-4D97-AF65-F5344CB8AC3E}">
        <p14:creationId xmlns:p14="http://schemas.microsoft.com/office/powerpoint/2010/main" val="2663570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2D8606EE-CB38-4E10-A406-9810F563FC55}"/>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2</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3" name="Rectangle 2">
            <a:extLst>
              <a:ext uri="{FF2B5EF4-FFF2-40B4-BE49-F238E27FC236}">
                <a16:creationId xmlns:a16="http://schemas.microsoft.com/office/drawing/2014/main" id="{7712DAA4-8CA4-4E7B-84DE-D23DEF33FCC5}"/>
              </a:ext>
            </a:extLst>
          </p:cNvPr>
          <p:cNvSpPr/>
          <p:nvPr/>
        </p:nvSpPr>
        <p:spPr>
          <a:xfrm>
            <a:off x="564776" y="1680881"/>
            <a:ext cx="7732059" cy="4524315"/>
          </a:xfrm>
          <a:prstGeom prst="rect">
            <a:avLst/>
          </a:prstGeom>
        </p:spPr>
        <p:txBody>
          <a:bodyPr wrap="square">
            <a:spAutoFit/>
          </a:bodyPr>
          <a:lstStyle/>
          <a:p>
            <a:r>
              <a:rPr lang="en-GB" dirty="0"/>
              <a:t>This question assesses both AO2 and AO3.  For both the similarity and the difference use the highlighter to show the sources referenced by the candidate and the nature of the similarity or difference. Remember the similarity and difference must be identified from the sources and not from knowledge which cannot be gleaned from the sources. Candidates often produce over-elaborate answers for this question so it is important that they do make use of the sources when they provide a similarity and a difference.</a:t>
            </a:r>
          </a:p>
          <a:p>
            <a:endParaRPr lang="en-GB" dirty="0"/>
          </a:p>
          <a:p>
            <a:r>
              <a:rPr lang="en-GB" dirty="0"/>
              <a:t>Usually candidates will write separate sentences for similarity and difference.  However, occasionally a candidate will provide a similarity and a difference in one sentence e.g. for the question on the previous page a candidate might write, “Sources A and B are similar because they show acts of violence taking place, but Source C is different because it is a peaceful protest, but it is still illegal”.  This would be acceptable because it clearly identifies one similarity and one difference, which is clearly the opposite of the similarity. The sources used for both are also clearly stated.  </a:t>
            </a:r>
          </a:p>
        </p:txBody>
      </p:sp>
    </p:spTree>
    <p:extLst>
      <p:ext uri="{BB962C8B-B14F-4D97-AF65-F5344CB8AC3E}">
        <p14:creationId xmlns:p14="http://schemas.microsoft.com/office/powerpoint/2010/main" val="38252398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2 Exemplar</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47CAB167-81D3-4CD4-82CD-9F68396A9E51}"/>
              </a:ext>
            </a:extLst>
          </p:cNvPr>
          <p:cNvSpPr/>
          <p:nvPr/>
        </p:nvSpPr>
        <p:spPr>
          <a:xfrm>
            <a:off x="1106557" y="1974756"/>
            <a:ext cx="6937513" cy="553998"/>
          </a:xfrm>
          <a:prstGeom prst="rect">
            <a:avLst/>
          </a:prstGeom>
        </p:spPr>
        <p:txBody>
          <a:bodyPr wrap="square">
            <a:spAutoFit/>
          </a:bodyPr>
          <a:lstStyle/>
          <a:p>
            <a:pPr>
              <a:spcAft>
                <a:spcPts val="0"/>
              </a:spcAft>
            </a:pPr>
            <a:r>
              <a:rPr lang="en-GB" sz="1600" b="1" dirty="0">
                <a:ea typeface="Calibri" panose="020F0502020204030204" pitchFamily="34" charset="0"/>
                <a:cs typeface="Times New Roman" panose="02020603050405020304" pitchFamily="18" charset="0"/>
              </a:rPr>
              <a:t>Question 2</a:t>
            </a:r>
            <a:endParaRPr lang="en-GB" sz="1600" dirty="0">
              <a:ea typeface="Calibri" panose="020F0502020204030204" pitchFamily="34" charset="0"/>
              <a:cs typeface="Times New Roman" panose="02020603050405020304" pitchFamily="18" charset="0"/>
            </a:endParaRPr>
          </a:p>
          <a:p>
            <a:pPr>
              <a:spcAft>
                <a:spcPts val="0"/>
              </a:spcAft>
            </a:pPr>
            <a:r>
              <a:rPr lang="en-GB" sz="1400" dirty="0">
                <a:ea typeface="Calibri" panose="020F0502020204030204" pitchFamily="34" charset="0"/>
                <a:cs typeface="Times New Roman" panose="02020603050405020304" pitchFamily="18" charset="0"/>
              </a:rPr>
              <a:t> </a:t>
            </a:r>
          </a:p>
        </p:txBody>
      </p:sp>
      <p:sp>
        <p:nvSpPr>
          <p:cNvPr id="2" name="Rectangle 1">
            <a:extLst>
              <a:ext uri="{FF2B5EF4-FFF2-40B4-BE49-F238E27FC236}">
                <a16:creationId xmlns:a16="http://schemas.microsoft.com/office/drawing/2014/main" id="{2D8BC189-F928-46E1-958F-D42E4C4C9765}"/>
              </a:ext>
            </a:extLst>
          </p:cNvPr>
          <p:cNvSpPr/>
          <p:nvPr/>
        </p:nvSpPr>
        <p:spPr>
          <a:xfrm>
            <a:off x="1099930" y="2380129"/>
            <a:ext cx="6800217" cy="3723968"/>
          </a:xfrm>
          <a:prstGeom prst="rect">
            <a:avLst/>
          </a:prstGeom>
        </p:spPr>
        <p:txBody>
          <a:bodyPr wrap="square">
            <a:spAutoFit/>
          </a:bodyPr>
          <a:lstStyle/>
          <a:p>
            <a:pPr>
              <a:lnSpc>
                <a:spcPct val="107000"/>
              </a:lnSpc>
              <a:spcAft>
                <a:spcPts val="800"/>
              </a:spcAft>
            </a:pPr>
            <a:r>
              <a:rPr lang="en-GB" dirty="0">
                <a:ea typeface="Calibri" panose="020F0502020204030204" pitchFamily="34" charset="0"/>
                <a:cs typeface="Times New Roman" panose="02020603050405020304" pitchFamily="18" charset="0"/>
              </a:rPr>
              <a:t>A similarity between A and B is that they were both rioting in the 19</a:t>
            </a:r>
            <a:r>
              <a:rPr lang="en-GB" baseline="30000" dirty="0">
                <a:ea typeface="Calibri" panose="020F0502020204030204" pitchFamily="34" charset="0"/>
                <a:cs typeface="Times New Roman" panose="02020603050405020304" pitchFamily="18" charset="0"/>
              </a:rPr>
              <a:t>th</a:t>
            </a:r>
            <a:r>
              <a:rPr lang="en-GB" dirty="0">
                <a:ea typeface="Calibri" panose="020F0502020204030204" pitchFamily="34" charset="0"/>
                <a:cs typeface="Times New Roman" panose="02020603050405020304" pitchFamily="18" charset="0"/>
              </a:rPr>
              <a:t> century for change. The Luddites lost their jobs due to machinery and the Rebecca rioters were outraged by the toll gates so they both smashed them up. </a:t>
            </a:r>
          </a:p>
          <a:p>
            <a:pPr>
              <a:lnSpc>
                <a:spcPct val="107000"/>
              </a:lnSpc>
              <a:spcAft>
                <a:spcPts val="800"/>
              </a:spcAft>
            </a:pPr>
            <a:r>
              <a:rPr lang="en-GB" dirty="0">
                <a:ea typeface="Calibri" panose="020F0502020204030204" pitchFamily="34" charset="0"/>
                <a:cs typeface="Times New Roman" panose="02020603050405020304" pitchFamily="18" charset="0"/>
              </a:rPr>
              <a:t>A difference between A and C was that action by the police was being carried out in C but in A, the police were not involved due to little / no policing.</a:t>
            </a:r>
          </a:p>
          <a:p>
            <a:pPr>
              <a:lnSpc>
                <a:spcPct val="107000"/>
              </a:lnSpc>
              <a:spcAft>
                <a:spcPts val="800"/>
              </a:spcAft>
            </a:pPr>
            <a:r>
              <a:rPr lang="en-GB" b="1" dirty="0">
                <a:ea typeface="Calibri" panose="020F0502020204030204" pitchFamily="34" charset="0"/>
                <a:cs typeface="Times New Roman" panose="02020603050405020304" pitchFamily="18" charset="0"/>
              </a:rPr>
              <a:t>AO2 Band 2 2 marks AO3 Band 2 2 marks Total 4 marks</a:t>
            </a:r>
          </a:p>
          <a:p>
            <a:pPr>
              <a:lnSpc>
                <a:spcPct val="107000"/>
              </a:lnSpc>
              <a:spcAft>
                <a:spcPts val="800"/>
              </a:spcAft>
            </a:pPr>
            <a:r>
              <a:rPr lang="en-GB" b="1" dirty="0">
                <a:ea typeface="Calibri" panose="020F0502020204030204" pitchFamily="34" charset="0"/>
                <a:cs typeface="Times New Roman" panose="02020603050405020304" pitchFamily="18" charset="0"/>
              </a:rPr>
              <a:t> </a:t>
            </a:r>
            <a:endParaRPr lang="en-GB" dirty="0">
              <a:ea typeface="Calibri" panose="020F0502020204030204" pitchFamily="34" charset="0"/>
              <a:cs typeface="Times New Roman" panose="02020603050405020304" pitchFamily="18" charset="0"/>
            </a:endParaRPr>
          </a:p>
          <a:p>
            <a:pPr>
              <a:spcAft>
                <a:spcPts val="0"/>
              </a:spcAft>
            </a:pPr>
            <a:r>
              <a:rPr lang="en-GB" dirty="0">
                <a:solidFill>
                  <a:srgbClr val="000000"/>
                </a:solidFill>
                <a:ea typeface="Calibri" panose="020F0502020204030204" pitchFamily="34" charset="0"/>
                <a:cs typeface="Calibri" panose="020F0502020204030204" pitchFamily="34" charset="0"/>
              </a:rPr>
              <a:t>Similarity clearly stated.</a:t>
            </a:r>
            <a:endParaRPr lang="en-GB" dirty="0">
              <a:ea typeface="Calibri" panose="020F0502020204030204" pitchFamily="34" charset="0"/>
              <a:cs typeface="Times New Roman" panose="02020603050405020304" pitchFamily="18" charset="0"/>
            </a:endParaRPr>
          </a:p>
          <a:p>
            <a:pPr>
              <a:spcAft>
                <a:spcPts val="0"/>
              </a:spcAft>
            </a:pPr>
            <a:r>
              <a:rPr lang="en-GB" dirty="0">
                <a:solidFill>
                  <a:srgbClr val="000000"/>
                </a:solidFill>
                <a:ea typeface="Calibri" panose="020F0502020204030204" pitchFamily="34" charset="0"/>
                <a:cs typeface="Calibri" panose="020F0502020204030204" pitchFamily="34" charset="0"/>
              </a:rPr>
              <a:t>Difference clearly stated.</a:t>
            </a:r>
            <a:endParaRPr lang="en-GB"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239202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3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3" name="Picture 2">
            <a:extLst>
              <a:ext uri="{FF2B5EF4-FFF2-40B4-BE49-F238E27FC236}">
                <a16:creationId xmlns:a16="http://schemas.microsoft.com/office/drawing/2014/main" id="{D23760B0-B16E-4927-9C36-C28FB6493355}"/>
              </a:ext>
            </a:extLst>
          </p:cNvPr>
          <p:cNvPicPr>
            <a:picLocks noChangeAspect="1"/>
          </p:cNvPicPr>
          <p:nvPr/>
        </p:nvPicPr>
        <p:blipFill>
          <a:blip r:embed="rId3"/>
          <a:stretch>
            <a:fillRect/>
          </a:stretch>
        </p:blipFill>
        <p:spPr>
          <a:xfrm>
            <a:off x="26692" y="1432870"/>
            <a:ext cx="4453962" cy="1005019"/>
          </a:xfrm>
          <a:prstGeom prst="rect">
            <a:avLst/>
          </a:prstGeom>
        </p:spPr>
      </p:pic>
      <p:pic>
        <p:nvPicPr>
          <p:cNvPr id="5" name="Picture 4">
            <a:extLst>
              <a:ext uri="{FF2B5EF4-FFF2-40B4-BE49-F238E27FC236}">
                <a16:creationId xmlns:a16="http://schemas.microsoft.com/office/drawing/2014/main" id="{EFDA4550-7E6D-4BF5-811F-2AB6B9A70BE3}"/>
              </a:ext>
            </a:extLst>
          </p:cNvPr>
          <p:cNvPicPr>
            <a:picLocks noChangeAspect="1"/>
          </p:cNvPicPr>
          <p:nvPr/>
        </p:nvPicPr>
        <p:blipFill>
          <a:blip r:embed="rId4"/>
          <a:stretch>
            <a:fillRect/>
          </a:stretch>
        </p:blipFill>
        <p:spPr>
          <a:xfrm>
            <a:off x="26692" y="2728981"/>
            <a:ext cx="4453962" cy="527910"/>
          </a:xfrm>
          <a:prstGeom prst="rect">
            <a:avLst/>
          </a:prstGeom>
        </p:spPr>
      </p:pic>
      <p:sp>
        <p:nvSpPr>
          <p:cNvPr id="11" name="TextBox 10">
            <a:extLst>
              <a:ext uri="{FF2B5EF4-FFF2-40B4-BE49-F238E27FC236}">
                <a16:creationId xmlns:a16="http://schemas.microsoft.com/office/drawing/2014/main" id="{524F9AA2-DC7E-4671-AA93-D70744B0DFD0}"/>
              </a:ext>
            </a:extLst>
          </p:cNvPr>
          <p:cNvSpPr txBox="1"/>
          <p:nvPr/>
        </p:nvSpPr>
        <p:spPr>
          <a:xfrm>
            <a:off x="1018312" y="4321524"/>
            <a:ext cx="2778711" cy="369332"/>
          </a:xfrm>
          <a:prstGeom prst="rect">
            <a:avLst/>
          </a:prstGeom>
          <a:noFill/>
        </p:spPr>
        <p:txBody>
          <a:bodyPr wrap="square" rtlCol="0">
            <a:spAutoFit/>
          </a:bodyPr>
          <a:lstStyle/>
          <a:p>
            <a:endParaRPr lang="en-GB" dirty="0">
              <a:solidFill>
                <a:srgbClr val="C00000"/>
              </a:solidFill>
            </a:endParaRPr>
          </a:p>
        </p:txBody>
      </p:sp>
    </p:spTree>
    <p:extLst>
      <p:ext uri="{BB962C8B-B14F-4D97-AF65-F5344CB8AC3E}">
        <p14:creationId xmlns:p14="http://schemas.microsoft.com/office/powerpoint/2010/main" val="452783748"/>
      </p:ext>
    </p:extLst>
  </p:cSld>
  <p:clrMapOvr>
    <a:masterClrMapping/>
  </p:clrMapOvr>
  <mc:AlternateContent xmlns:mc="http://schemas.openxmlformats.org/markup-compatibility/2006" xmlns:p14="http://schemas.microsoft.com/office/powerpoint/2010/main">
    <mc:Choice Requires="p14">
      <p:transition spd="slow" p14:dur="2000" advTm="82039"/>
    </mc:Choice>
    <mc:Fallback xmlns="">
      <p:transition spd="slow" advTm="820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3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4" name="Rectangle 3">
            <a:extLst>
              <a:ext uri="{FF2B5EF4-FFF2-40B4-BE49-F238E27FC236}">
                <a16:creationId xmlns:a16="http://schemas.microsoft.com/office/drawing/2014/main" id="{13B2F045-293B-4662-A238-B7D64BA7FE76}"/>
              </a:ext>
            </a:extLst>
          </p:cNvPr>
          <p:cNvSpPr/>
          <p:nvPr/>
        </p:nvSpPr>
        <p:spPr>
          <a:xfrm>
            <a:off x="847165" y="1768288"/>
            <a:ext cx="7776135" cy="3139321"/>
          </a:xfrm>
          <a:prstGeom prst="rect">
            <a:avLst/>
          </a:prstGeom>
        </p:spPr>
        <p:txBody>
          <a:bodyPr wrap="square">
            <a:spAutoFit/>
          </a:bodyPr>
          <a:lstStyle/>
          <a:p>
            <a:pPr lvl="0" defTabSz="914400" fontAlgn="auto">
              <a:spcBef>
                <a:spcPts val="0"/>
              </a:spcBef>
              <a:spcAft>
                <a:spcPts val="0"/>
              </a:spcAft>
              <a:defRPr/>
            </a:pPr>
            <a:r>
              <a:rPr lang="en-GB" dirty="0"/>
              <a:t>Question 3 demands a knowledge-based descriptive response. The mark allocated for this question will reflect the amount of accurate and relevant knowledge candidates have provided. Essentially, this type of question requiring candidates to describe the work of an individual is best answered in the form of a brief narrative. If the question is about the work of an individual e.g. Elizabeth Fry or William Harvey, candidates should simply describe their career, focusing on their main achievements. If the question is on race relations legislation, candidates should name the acts in order and give the main points for each one.  For a question on medieval siege technology candidates should simply name the weapons used and their role in attacking castles. The more relevant and accurate the detail provided, the higher the band and mark candidates will receive.</a:t>
            </a:r>
          </a:p>
        </p:txBody>
      </p:sp>
    </p:spTree>
    <p:extLst>
      <p:ext uri="{BB962C8B-B14F-4D97-AF65-F5344CB8AC3E}">
        <p14:creationId xmlns:p14="http://schemas.microsoft.com/office/powerpoint/2010/main" val="1371129729"/>
      </p:ext>
    </p:extLst>
  </p:cSld>
  <p:clrMapOvr>
    <a:masterClrMapping/>
  </p:clrMapOvr>
  <mc:AlternateContent xmlns:mc="http://schemas.openxmlformats.org/markup-compatibility/2006" xmlns:p14="http://schemas.microsoft.com/office/powerpoint/2010/main">
    <mc:Choice Requires="p14">
      <p:transition spd="slow" p14:dur="2000" advTm="82039"/>
    </mc:Choice>
    <mc:Fallback xmlns="">
      <p:transition spd="slow" advTm="82039"/>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2D8606EE-CB38-4E10-A406-9810F563FC55}"/>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3</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2" name="Picture 1">
            <a:extLst>
              <a:ext uri="{FF2B5EF4-FFF2-40B4-BE49-F238E27FC236}">
                <a16:creationId xmlns:a16="http://schemas.microsoft.com/office/drawing/2014/main" id="{DA30F2AD-E24C-401C-82CF-B037E98458ED}"/>
              </a:ext>
            </a:extLst>
          </p:cNvPr>
          <p:cNvPicPr>
            <a:picLocks noChangeAspect="1"/>
          </p:cNvPicPr>
          <p:nvPr/>
        </p:nvPicPr>
        <p:blipFill>
          <a:blip r:embed="rId3"/>
          <a:stretch>
            <a:fillRect/>
          </a:stretch>
        </p:blipFill>
        <p:spPr>
          <a:xfrm>
            <a:off x="68776" y="2715639"/>
            <a:ext cx="4243664" cy="2326476"/>
          </a:xfrm>
          <a:prstGeom prst="rect">
            <a:avLst/>
          </a:prstGeom>
        </p:spPr>
      </p:pic>
      <p:pic>
        <p:nvPicPr>
          <p:cNvPr id="3" name="Picture 2">
            <a:extLst>
              <a:ext uri="{FF2B5EF4-FFF2-40B4-BE49-F238E27FC236}">
                <a16:creationId xmlns:a16="http://schemas.microsoft.com/office/drawing/2014/main" id="{5BEA70FB-13A2-4BB7-9065-BBF1B7C7DCA0}"/>
              </a:ext>
            </a:extLst>
          </p:cNvPr>
          <p:cNvPicPr>
            <a:picLocks noChangeAspect="1"/>
          </p:cNvPicPr>
          <p:nvPr/>
        </p:nvPicPr>
        <p:blipFill>
          <a:blip r:embed="rId4"/>
          <a:stretch>
            <a:fillRect/>
          </a:stretch>
        </p:blipFill>
        <p:spPr>
          <a:xfrm>
            <a:off x="4388964" y="2310387"/>
            <a:ext cx="4755036" cy="2755099"/>
          </a:xfrm>
          <a:prstGeom prst="rect">
            <a:avLst/>
          </a:prstGeom>
        </p:spPr>
      </p:pic>
    </p:spTree>
    <p:extLst>
      <p:ext uri="{BB962C8B-B14F-4D97-AF65-F5344CB8AC3E}">
        <p14:creationId xmlns:p14="http://schemas.microsoft.com/office/powerpoint/2010/main" val="3580589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2D8606EE-CB38-4E10-A406-9810F563FC55}"/>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3</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2244A0CB-BABA-4676-B57B-C0212D8CCDDC}"/>
              </a:ext>
            </a:extLst>
          </p:cNvPr>
          <p:cNvSpPr/>
          <p:nvPr/>
        </p:nvSpPr>
        <p:spPr>
          <a:xfrm>
            <a:off x="1371600" y="1828799"/>
            <a:ext cx="6273053" cy="3693319"/>
          </a:xfrm>
          <a:prstGeom prst="rect">
            <a:avLst/>
          </a:prstGeom>
        </p:spPr>
        <p:txBody>
          <a:bodyPr wrap="square">
            <a:spAutoFit/>
          </a:bodyPr>
          <a:lstStyle/>
          <a:p>
            <a:r>
              <a:rPr lang="en-GB" dirty="0"/>
              <a:t>This Question is purely knowledge based and therefore is assessing only AO1.  </a:t>
            </a:r>
          </a:p>
          <a:p>
            <a:endParaRPr lang="en-GB" dirty="0"/>
          </a:p>
          <a:p>
            <a:r>
              <a:rPr lang="en-GB" dirty="0"/>
              <a:t>Band 1 responses will be basic and demonstrate only a limited knowledge of the set question.</a:t>
            </a:r>
          </a:p>
          <a:p>
            <a:r>
              <a:rPr lang="en-GB" dirty="0"/>
              <a:t>Band 2 responses will show a partial knowledge of the set question. In this case they may have some recall of Elizabeth Fry’s work in Newgate prison but will not remember much of her wider role in prison reform.</a:t>
            </a:r>
          </a:p>
          <a:p>
            <a:r>
              <a:rPr lang="en-GB" dirty="0"/>
              <a:t>Band 3 responses will show a detailed and accurate knowledge of the set question. Candidates will be able to write in detail both about Elizabeth Fry’s work with female prisoners in Newgate but also about her wider influence as a prison reformer.</a:t>
            </a:r>
          </a:p>
        </p:txBody>
      </p:sp>
    </p:spTree>
    <p:extLst>
      <p:ext uri="{BB962C8B-B14F-4D97-AF65-F5344CB8AC3E}">
        <p14:creationId xmlns:p14="http://schemas.microsoft.com/office/powerpoint/2010/main" val="17406380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3 Exemplar</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47CAB167-81D3-4CD4-82CD-9F68396A9E51}"/>
              </a:ext>
            </a:extLst>
          </p:cNvPr>
          <p:cNvSpPr/>
          <p:nvPr/>
        </p:nvSpPr>
        <p:spPr>
          <a:xfrm>
            <a:off x="544607" y="1573306"/>
            <a:ext cx="7499464" cy="553998"/>
          </a:xfrm>
          <a:prstGeom prst="rect">
            <a:avLst/>
          </a:prstGeom>
        </p:spPr>
        <p:txBody>
          <a:bodyPr wrap="square">
            <a:spAutoFit/>
          </a:bodyPr>
          <a:lstStyle/>
          <a:p>
            <a:pPr>
              <a:spcAft>
                <a:spcPts val="0"/>
              </a:spcAft>
            </a:pPr>
            <a:r>
              <a:rPr lang="en-GB" sz="1600" b="1" dirty="0">
                <a:ea typeface="Calibri" panose="020F0502020204030204" pitchFamily="34" charset="0"/>
                <a:cs typeface="Times New Roman" panose="02020603050405020304" pitchFamily="18" charset="0"/>
              </a:rPr>
              <a:t>Question 3</a:t>
            </a:r>
            <a:endParaRPr lang="en-GB" sz="1600" dirty="0">
              <a:ea typeface="Calibri" panose="020F0502020204030204" pitchFamily="34" charset="0"/>
              <a:cs typeface="Times New Roman" panose="02020603050405020304" pitchFamily="18" charset="0"/>
            </a:endParaRPr>
          </a:p>
          <a:p>
            <a:pPr>
              <a:spcAft>
                <a:spcPts val="0"/>
              </a:spcAft>
            </a:pPr>
            <a:r>
              <a:rPr lang="en-GB" sz="1400" dirty="0">
                <a:ea typeface="Calibri" panose="020F0502020204030204" pitchFamily="34" charset="0"/>
                <a:cs typeface="Times New Roman" panose="02020603050405020304" pitchFamily="18" charset="0"/>
              </a:rPr>
              <a:t> </a:t>
            </a:r>
          </a:p>
        </p:txBody>
      </p:sp>
      <p:sp>
        <p:nvSpPr>
          <p:cNvPr id="2" name="Rectangle 1">
            <a:extLst>
              <a:ext uri="{FF2B5EF4-FFF2-40B4-BE49-F238E27FC236}">
                <a16:creationId xmlns:a16="http://schemas.microsoft.com/office/drawing/2014/main" id="{5ADD5DFB-5B73-42CD-87E7-3C20BF562453}"/>
              </a:ext>
            </a:extLst>
          </p:cNvPr>
          <p:cNvSpPr/>
          <p:nvPr/>
        </p:nvSpPr>
        <p:spPr>
          <a:xfrm>
            <a:off x="416859" y="1969994"/>
            <a:ext cx="8538882" cy="4410182"/>
          </a:xfrm>
          <a:prstGeom prst="rect">
            <a:avLst/>
          </a:prstGeom>
        </p:spPr>
        <p:txBody>
          <a:bodyPr wrap="square">
            <a:spAutoFit/>
          </a:bodyPr>
          <a:lstStyle/>
          <a:p>
            <a:pPr>
              <a:lnSpc>
                <a:spcPct val="107000"/>
              </a:lnSpc>
              <a:spcAft>
                <a:spcPts val="800"/>
              </a:spcAft>
            </a:pPr>
            <a:r>
              <a:rPr lang="en-GB" dirty="0">
                <a:ea typeface="Calibri" panose="020F0502020204030204" pitchFamily="34" charset="0"/>
                <a:cs typeface="Times New Roman" panose="02020603050405020304" pitchFamily="18" charset="0"/>
              </a:rPr>
              <a:t>Elizabeth Fry was a prison reformer. She visited Newgate prison and was disgusted by what she saw – prisoners mixed, 120 women and children asleep on the floor and just horrifying conditions. She set up a campaign which was later copied into many other prisons. In her campaign the following things were introduced – rules were drawn out for women, they were to be separated from men and have more room, they were to have schooling (women/kids/both). The campaign was to help female prisoners from the disgusting conditions. </a:t>
            </a:r>
          </a:p>
          <a:p>
            <a:pPr>
              <a:lnSpc>
                <a:spcPct val="107000"/>
              </a:lnSpc>
              <a:spcAft>
                <a:spcPts val="800"/>
              </a:spcAft>
            </a:pPr>
            <a:r>
              <a:rPr lang="en-GB" b="1" dirty="0">
                <a:ea typeface="Calibri" panose="020F0502020204030204" pitchFamily="34" charset="0"/>
                <a:cs typeface="Times New Roman" panose="02020603050405020304" pitchFamily="18" charset="0"/>
              </a:rPr>
              <a:t>AO1 Band 2 4 marks Total 4 marks</a:t>
            </a:r>
          </a:p>
          <a:p>
            <a:pPr>
              <a:spcAft>
                <a:spcPts val="0"/>
              </a:spcAft>
            </a:pPr>
            <a:r>
              <a:rPr lang="en-GB" dirty="0">
                <a:solidFill>
                  <a:srgbClr val="000000"/>
                </a:solidFill>
                <a:ea typeface="Calibri" panose="020F0502020204030204" pitchFamily="34" charset="0"/>
                <a:cs typeface="Calibri" panose="020F0502020204030204" pitchFamily="34" charset="0"/>
              </a:rPr>
              <a:t>Partially describes the work of Elizabeth Fry - therefore Band 2 (4 Marks).  There are no references to her influence over prison reform e.g. Peel's Gaols Act or her book, which would have taken this into Band 3.</a:t>
            </a:r>
            <a:endParaRPr lang="en-GB" dirty="0">
              <a:ea typeface="Calibri" panose="020F0502020204030204" pitchFamily="34" charset="0"/>
              <a:cs typeface="Times New Roman" panose="02020603050405020304" pitchFamily="18" charset="0"/>
            </a:endParaRPr>
          </a:p>
          <a:p>
            <a:pPr>
              <a:lnSpc>
                <a:spcPct val="107000"/>
              </a:lnSpc>
              <a:spcAft>
                <a:spcPts val="800"/>
              </a:spcAft>
            </a:pPr>
            <a:r>
              <a:rPr lang="en-GB" dirty="0">
                <a:ea typeface="Calibri" panose="020F0502020204030204" pitchFamily="34" charset="0"/>
                <a:cs typeface="Calibri" panose="020F0502020204030204" pitchFamily="34" charset="0"/>
              </a:rPr>
              <a:t>Band 2 - No reference to Fry’s impact on government – Peel’s Gaols Act or women workers, payment of gaolers etc or her book</a:t>
            </a:r>
            <a:endParaRPr lang="en-GB" dirty="0">
              <a:ea typeface="Calibri" panose="020F0502020204030204" pitchFamily="34" charset="0"/>
              <a:cs typeface="Times New Roman" panose="02020603050405020304" pitchFamily="18" charset="0"/>
            </a:endParaRPr>
          </a:p>
          <a:p>
            <a:pPr>
              <a:spcAft>
                <a:spcPts val="0"/>
              </a:spcAft>
            </a:pPr>
            <a:r>
              <a:rPr lang="en-GB" sz="1400" dirty="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16681965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4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3" name="Picture 2">
            <a:extLst>
              <a:ext uri="{FF2B5EF4-FFF2-40B4-BE49-F238E27FC236}">
                <a16:creationId xmlns:a16="http://schemas.microsoft.com/office/drawing/2014/main" id="{F034F2C2-59A7-4DE0-A683-B8480148D74D}"/>
              </a:ext>
            </a:extLst>
          </p:cNvPr>
          <p:cNvPicPr>
            <a:picLocks noChangeAspect="1"/>
          </p:cNvPicPr>
          <p:nvPr/>
        </p:nvPicPr>
        <p:blipFill>
          <a:blip r:embed="rId3"/>
          <a:stretch>
            <a:fillRect/>
          </a:stretch>
        </p:blipFill>
        <p:spPr>
          <a:xfrm>
            <a:off x="118038" y="1413163"/>
            <a:ext cx="4453962" cy="1139178"/>
          </a:xfrm>
          <a:prstGeom prst="rect">
            <a:avLst/>
          </a:prstGeom>
        </p:spPr>
      </p:pic>
      <p:pic>
        <p:nvPicPr>
          <p:cNvPr id="5" name="Picture 4">
            <a:extLst>
              <a:ext uri="{FF2B5EF4-FFF2-40B4-BE49-F238E27FC236}">
                <a16:creationId xmlns:a16="http://schemas.microsoft.com/office/drawing/2014/main" id="{9BDD0C8E-07C0-481A-AEBE-B00001D6E766}"/>
              </a:ext>
            </a:extLst>
          </p:cNvPr>
          <p:cNvPicPr>
            <a:picLocks noChangeAspect="1"/>
          </p:cNvPicPr>
          <p:nvPr/>
        </p:nvPicPr>
        <p:blipFill>
          <a:blip r:embed="rId4"/>
          <a:stretch>
            <a:fillRect/>
          </a:stretch>
        </p:blipFill>
        <p:spPr>
          <a:xfrm>
            <a:off x="154983" y="2821145"/>
            <a:ext cx="4380071" cy="533071"/>
          </a:xfrm>
          <a:prstGeom prst="rect">
            <a:avLst/>
          </a:prstGeom>
        </p:spPr>
      </p:pic>
    </p:spTree>
    <p:extLst>
      <p:ext uri="{BB962C8B-B14F-4D97-AF65-F5344CB8AC3E}">
        <p14:creationId xmlns:p14="http://schemas.microsoft.com/office/powerpoint/2010/main" val="3285914443"/>
      </p:ext>
    </p:extLst>
  </p:cSld>
  <p:clrMapOvr>
    <a:masterClrMapping/>
  </p:clrMapOvr>
  <mc:AlternateContent xmlns:mc="http://schemas.openxmlformats.org/markup-compatibility/2006" xmlns:p14="http://schemas.microsoft.com/office/powerpoint/2010/main">
    <mc:Choice Requires="p14">
      <p:transition spd="slow" p14:dur="2000" advTm="68552"/>
    </mc:Choice>
    <mc:Fallback xmlns="">
      <p:transition spd="slow" advTm="68552"/>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4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4" name="Rectangle 3">
            <a:extLst>
              <a:ext uri="{FF2B5EF4-FFF2-40B4-BE49-F238E27FC236}">
                <a16:creationId xmlns:a16="http://schemas.microsoft.com/office/drawing/2014/main" id="{D164987B-4328-4B90-98F3-226603F8FAA7}"/>
              </a:ext>
            </a:extLst>
          </p:cNvPr>
          <p:cNvSpPr/>
          <p:nvPr/>
        </p:nvSpPr>
        <p:spPr>
          <a:xfrm>
            <a:off x="927847" y="1842246"/>
            <a:ext cx="7597587" cy="2862322"/>
          </a:xfrm>
          <a:prstGeom prst="rect">
            <a:avLst/>
          </a:prstGeom>
        </p:spPr>
        <p:txBody>
          <a:bodyPr wrap="square">
            <a:spAutoFit/>
          </a:bodyPr>
          <a:lstStyle/>
          <a:p>
            <a:r>
              <a:rPr lang="en-GB" dirty="0"/>
              <a:t>Question 4 also requires a straightforward descriptive answer. In the 2019 exam series Question 4 in all thematic studies were set on the Welsh historic sites. In terms of demand it was identical to Question 3 in that the more accurate, detailed and relevant knowledge candidates provide the higher the band and mark achieved. To get into the top band candidates must produce answers that give specific knowledge about the relevant historic site. Generalised responses e.g. “In the 19</a:t>
            </a:r>
            <a:r>
              <a:rPr lang="en-GB" baseline="30000" dirty="0"/>
              <a:t>th</a:t>
            </a:r>
            <a:r>
              <a:rPr lang="en-GB" dirty="0"/>
              <a:t> century towns like Merthyr had dreadful living conditions with poor housing…etc” are unlikely to get candidates beyond Band 1 because they lack specific detail and indicate only a limited knowledge of the Welsh historic site.</a:t>
            </a:r>
          </a:p>
        </p:txBody>
      </p:sp>
    </p:spTree>
    <p:extLst>
      <p:ext uri="{BB962C8B-B14F-4D97-AF65-F5344CB8AC3E}">
        <p14:creationId xmlns:p14="http://schemas.microsoft.com/office/powerpoint/2010/main" val="2594370630"/>
      </p:ext>
    </p:extLst>
  </p:cSld>
  <p:clrMapOvr>
    <a:masterClrMapping/>
  </p:clrMapOvr>
  <mc:AlternateContent xmlns:mc="http://schemas.openxmlformats.org/markup-compatibility/2006" xmlns:p14="http://schemas.microsoft.com/office/powerpoint/2010/main">
    <mc:Choice Requires="p14">
      <p:transition spd="slow" p14:dur="2000" advTm="68552"/>
    </mc:Choice>
    <mc:Fallback xmlns="">
      <p:transition spd="slow" advTm="68552"/>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Gathering suitable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Assessment Objectives</a:t>
            </a:r>
          </a:p>
          <a:p>
            <a:endParaRPr lang="en-GB" dirty="0"/>
          </a:p>
          <a:p>
            <a:r>
              <a:rPr lang="en-GB" dirty="0"/>
              <a:t>Assessment Objective weightings for Unit 3</a:t>
            </a:r>
          </a:p>
          <a:p>
            <a:r>
              <a:rPr lang="en-GB" dirty="0"/>
              <a:t> </a:t>
            </a:r>
          </a:p>
          <a:p>
            <a:r>
              <a:rPr lang="pt-BR" dirty="0"/>
              <a:t>AO1 13%</a:t>
            </a:r>
          </a:p>
          <a:p>
            <a:r>
              <a:rPr lang="pt-BR" dirty="0"/>
              <a:t>AO2 16%</a:t>
            </a:r>
          </a:p>
          <a:p>
            <a:r>
              <a:rPr lang="pt-BR" dirty="0"/>
              <a:t>AO3 1%</a:t>
            </a:r>
          </a:p>
          <a:p>
            <a:r>
              <a:rPr lang="pt-BR" dirty="0"/>
              <a:t>AO4 -</a:t>
            </a:r>
          </a:p>
          <a:p>
            <a:endParaRPr lang="pt-BR" dirty="0"/>
          </a:p>
          <a:p>
            <a:r>
              <a:rPr lang="pt-BR" dirty="0"/>
              <a:t>Total Unit  30%</a:t>
            </a:r>
            <a:endParaRPr lang="en-GB" b="1" dirty="0"/>
          </a:p>
        </p:txBody>
      </p:sp>
    </p:spTree>
    <p:extLst>
      <p:ext uri="{BB962C8B-B14F-4D97-AF65-F5344CB8AC3E}">
        <p14:creationId xmlns:p14="http://schemas.microsoft.com/office/powerpoint/2010/main" val="13010227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2D8606EE-CB38-4E10-A406-9810F563FC55}"/>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4</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2" name="Picture 1">
            <a:extLst>
              <a:ext uri="{FF2B5EF4-FFF2-40B4-BE49-F238E27FC236}">
                <a16:creationId xmlns:a16="http://schemas.microsoft.com/office/drawing/2014/main" id="{1FB34DE4-FCA8-46C0-A6E5-B6BC708C008F}"/>
              </a:ext>
            </a:extLst>
          </p:cNvPr>
          <p:cNvPicPr>
            <a:picLocks noChangeAspect="1"/>
          </p:cNvPicPr>
          <p:nvPr/>
        </p:nvPicPr>
        <p:blipFill>
          <a:blip r:embed="rId3"/>
          <a:stretch>
            <a:fillRect/>
          </a:stretch>
        </p:blipFill>
        <p:spPr>
          <a:xfrm>
            <a:off x="96080" y="2498282"/>
            <a:ext cx="4315185" cy="2510521"/>
          </a:xfrm>
          <a:prstGeom prst="rect">
            <a:avLst/>
          </a:prstGeom>
        </p:spPr>
      </p:pic>
      <p:pic>
        <p:nvPicPr>
          <p:cNvPr id="3" name="Picture 2">
            <a:extLst>
              <a:ext uri="{FF2B5EF4-FFF2-40B4-BE49-F238E27FC236}">
                <a16:creationId xmlns:a16="http://schemas.microsoft.com/office/drawing/2014/main" id="{510457F5-68F0-4E43-9E5B-E7A6EC480336}"/>
              </a:ext>
            </a:extLst>
          </p:cNvPr>
          <p:cNvPicPr>
            <a:picLocks noChangeAspect="1"/>
          </p:cNvPicPr>
          <p:nvPr/>
        </p:nvPicPr>
        <p:blipFill>
          <a:blip r:embed="rId4"/>
          <a:stretch>
            <a:fillRect/>
          </a:stretch>
        </p:blipFill>
        <p:spPr>
          <a:xfrm>
            <a:off x="4533594" y="2159353"/>
            <a:ext cx="4514326" cy="3236834"/>
          </a:xfrm>
          <a:prstGeom prst="rect">
            <a:avLst/>
          </a:prstGeom>
        </p:spPr>
      </p:pic>
    </p:spTree>
    <p:extLst>
      <p:ext uri="{BB962C8B-B14F-4D97-AF65-F5344CB8AC3E}">
        <p14:creationId xmlns:p14="http://schemas.microsoft.com/office/powerpoint/2010/main" val="2763953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2D8606EE-CB38-4E10-A406-9810F563FC55}"/>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4</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443CA221-1608-441C-9E6E-A404D66E7BAF}"/>
              </a:ext>
            </a:extLst>
          </p:cNvPr>
          <p:cNvSpPr/>
          <p:nvPr/>
        </p:nvSpPr>
        <p:spPr>
          <a:xfrm>
            <a:off x="1438835" y="1620371"/>
            <a:ext cx="6205818" cy="3970318"/>
          </a:xfrm>
          <a:prstGeom prst="rect">
            <a:avLst/>
          </a:prstGeom>
        </p:spPr>
        <p:txBody>
          <a:bodyPr wrap="square">
            <a:spAutoFit/>
          </a:bodyPr>
          <a:lstStyle/>
          <a:p>
            <a:r>
              <a:rPr lang="en-GB" dirty="0"/>
              <a:t>Question 4, like Question 3, is also a knowledge-based and assesses only AO1. The same marking criteria apply.</a:t>
            </a:r>
          </a:p>
          <a:p>
            <a:endParaRPr lang="en-GB" dirty="0"/>
          </a:p>
          <a:p>
            <a:r>
              <a:rPr lang="en-GB" dirty="0"/>
              <a:t>However, in 2019 Question 4 in all Unit 3 papers was based on the Welsh historic site. If we look at the example above the question is about living conditions in Merthyr. In 2019 a number of candidates provided a response about living conditions in industrial towns in general, and added the words “like Merthyr”, hoping that this would be acceptable. However, in all four Unit 3 papers, this type of response was generally kept in Band 1 as it demonstrated only a “limited knowledge” of the set issue. To get into Band 2 and Band 3 candidates must provide clear evidence that they are familiar with the relevant Welsh historical site and can provide specific examples to support their answers.   </a:t>
            </a:r>
          </a:p>
        </p:txBody>
      </p:sp>
    </p:spTree>
    <p:extLst>
      <p:ext uri="{BB962C8B-B14F-4D97-AF65-F5344CB8AC3E}">
        <p14:creationId xmlns:p14="http://schemas.microsoft.com/office/powerpoint/2010/main" val="34670575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4 Exemplar</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47CAB167-81D3-4CD4-82CD-9F68396A9E51}"/>
              </a:ext>
            </a:extLst>
          </p:cNvPr>
          <p:cNvSpPr/>
          <p:nvPr/>
        </p:nvSpPr>
        <p:spPr>
          <a:xfrm>
            <a:off x="571501" y="1779774"/>
            <a:ext cx="6937513" cy="553998"/>
          </a:xfrm>
          <a:prstGeom prst="rect">
            <a:avLst/>
          </a:prstGeom>
        </p:spPr>
        <p:txBody>
          <a:bodyPr wrap="square">
            <a:spAutoFit/>
          </a:bodyPr>
          <a:lstStyle/>
          <a:p>
            <a:pPr>
              <a:spcAft>
                <a:spcPts val="0"/>
              </a:spcAft>
            </a:pPr>
            <a:r>
              <a:rPr lang="en-GB" sz="1600" b="1" dirty="0">
                <a:ea typeface="Calibri" panose="020F0502020204030204" pitchFamily="34" charset="0"/>
                <a:cs typeface="Times New Roman" panose="02020603050405020304" pitchFamily="18" charset="0"/>
              </a:rPr>
              <a:t>Question 4</a:t>
            </a:r>
            <a:endParaRPr lang="en-GB" sz="1600" dirty="0">
              <a:ea typeface="Calibri" panose="020F0502020204030204" pitchFamily="34" charset="0"/>
              <a:cs typeface="Times New Roman" panose="02020603050405020304" pitchFamily="18" charset="0"/>
            </a:endParaRPr>
          </a:p>
          <a:p>
            <a:pPr>
              <a:spcAft>
                <a:spcPts val="0"/>
              </a:spcAft>
            </a:pPr>
            <a:r>
              <a:rPr lang="en-GB" sz="1400" dirty="0">
                <a:ea typeface="Calibri" panose="020F0502020204030204" pitchFamily="34" charset="0"/>
                <a:cs typeface="Times New Roman" panose="02020603050405020304" pitchFamily="18" charset="0"/>
              </a:rPr>
              <a:t> </a:t>
            </a:r>
          </a:p>
        </p:txBody>
      </p:sp>
      <p:sp>
        <p:nvSpPr>
          <p:cNvPr id="2" name="Rectangle 1">
            <a:extLst>
              <a:ext uri="{FF2B5EF4-FFF2-40B4-BE49-F238E27FC236}">
                <a16:creationId xmlns:a16="http://schemas.microsoft.com/office/drawing/2014/main" id="{43A4679C-9DFD-46AA-861B-0DE3C5716CE4}"/>
              </a:ext>
            </a:extLst>
          </p:cNvPr>
          <p:cNvSpPr/>
          <p:nvPr/>
        </p:nvSpPr>
        <p:spPr>
          <a:xfrm>
            <a:off x="490818" y="2212042"/>
            <a:ext cx="8458201" cy="3917739"/>
          </a:xfrm>
          <a:prstGeom prst="rect">
            <a:avLst/>
          </a:prstGeom>
        </p:spPr>
        <p:txBody>
          <a:bodyPr wrap="square">
            <a:spAutoFit/>
          </a:bodyPr>
          <a:lstStyle/>
          <a:p>
            <a:pPr>
              <a:lnSpc>
                <a:spcPct val="107000"/>
              </a:lnSpc>
              <a:spcAft>
                <a:spcPts val="800"/>
              </a:spcAft>
            </a:pPr>
            <a:r>
              <a:rPr lang="en-GB" dirty="0">
                <a:ea typeface="Calibri" panose="020F0502020204030204" pitchFamily="34" charset="0"/>
                <a:cs typeface="Times New Roman" panose="02020603050405020304" pitchFamily="18" charset="0"/>
              </a:rPr>
              <a:t>The living conditions in Merthyr were horrific. Ironmasters gave homes to their employees but they were not sufficient. They had to go to the toilet outside and there was no proper sewage system. This led to an increase in crime as it was some peoples only way of surviving due to high unemployment and wage cuts. The dark, narrow roads led to an increase in crime as prostitutes (60 in Merthyr) would find the drunk men and steal from them. The workers in Merthyr had to buy all their food from “Tommy Trucks” which then caused them to live in debt. This led to an increase in crime as 70% of crimes were theft of food, coal or clothing as the living conditions were so poor. </a:t>
            </a:r>
          </a:p>
          <a:p>
            <a:pPr>
              <a:lnSpc>
                <a:spcPct val="107000"/>
              </a:lnSpc>
              <a:spcAft>
                <a:spcPts val="800"/>
              </a:spcAft>
            </a:pPr>
            <a:r>
              <a:rPr lang="en-GB" b="1" dirty="0">
                <a:ea typeface="Calibri" panose="020F0502020204030204" pitchFamily="34" charset="0"/>
                <a:cs typeface="Times New Roman" panose="02020603050405020304" pitchFamily="18" charset="0"/>
              </a:rPr>
              <a:t>AO1 Band 2 4 marks Total 4 marks</a:t>
            </a:r>
          </a:p>
          <a:p>
            <a:pPr>
              <a:lnSpc>
                <a:spcPct val="107000"/>
              </a:lnSpc>
              <a:spcAft>
                <a:spcPts val="800"/>
              </a:spcAft>
            </a:pPr>
            <a:r>
              <a:rPr lang="en-GB" dirty="0">
                <a:ea typeface="Calibri" panose="020F0502020204030204" pitchFamily="34" charset="0"/>
                <a:cs typeface="Calibri" panose="020F0502020204030204" pitchFamily="34" charset="0"/>
              </a:rPr>
              <a:t>Partial knowledge – a bit weak on housing, slum conditions.</a:t>
            </a:r>
            <a:endParaRPr lang="en-GB" dirty="0">
              <a:ea typeface="Calibri" panose="020F0502020204030204" pitchFamily="34" charset="0"/>
              <a:cs typeface="Times New Roman" panose="02020603050405020304" pitchFamily="18" charset="0"/>
            </a:endParaRPr>
          </a:p>
          <a:p>
            <a:pPr>
              <a:spcAft>
                <a:spcPts val="0"/>
              </a:spcAft>
            </a:pPr>
            <a:r>
              <a:rPr lang="en-GB" dirty="0">
                <a:solidFill>
                  <a:srgbClr val="000000"/>
                </a:solidFill>
                <a:ea typeface="Calibri" panose="020F0502020204030204" pitchFamily="34" charset="0"/>
                <a:cs typeface="Calibri" panose="020F0502020204030204" pitchFamily="34" charset="0"/>
              </a:rPr>
              <a:t>Partially describes living conditions in 19th century Merthyr. A little more focus on housing conditions, particularly in China, was needed to take this into Band 3.</a:t>
            </a:r>
            <a:endParaRPr lang="en-GB"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40517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5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3" name="Picture 2">
            <a:extLst>
              <a:ext uri="{FF2B5EF4-FFF2-40B4-BE49-F238E27FC236}">
                <a16:creationId xmlns:a16="http://schemas.microsoft.com/office/drawing/2014/main" id="{27F8893E-C0F9-4A4E-8117-146917CCF57C}"/>
              </a:ext>
            </a:extLst>
          </p:cNvPr>
          <p:cNvPicPr>
            <a:picLocks noChangeAspect="1"/>
          </p:cNvPicPr>
          <p:nvPr/>
        </p:nvPicPr>
        <p:blipFill>
          <a:blip r:embed="rId3"/>
          <a:stretch>
            <a:fillRect/>
          </a:stretch>
        </p:blipFill>
        <p:spPr>
          <a:xfrm>
            <a:off x="118038" y="1413163"/>
            <a:ext cx="4453962" cy="959791"/>
          </a:xfrm>
          <a:prstGeom prst="rect">
            <a:avLst/>
          </a:prstGeom>
        </p:spPr>
      </p:pic>
      <p:pic>
        <p:nvPicPr>
          <p:cNvPr id="6" name="Picture 5">
            <a:extLst>
              <a:ext uri="{FF2B5EF4-FFF2-40B4-BE49-F238E27FC236}">
                <a16:creationId xmlns:a16="http://schemas.microsoft.com/office/drawing/2014/main" id="{4F85CA92-2E40-4828-8713-353A70FCD7F3}"/>
              </a:ext>
            </a:extLst>
          </p:cNvPr>
          <p:cNvPicPr>
            <a:picLocks noChangeAspect="1"/>
          </p:cNvPicPr>
          <p:nvPr/>
        </p:nvPicPr>
        <p:blipFill>
          <a:blip r:embed="rId4"/>
          <a:stretch>
            <a:fillRect/>
          </a:stretch>
        </p:blipFill>
        <p:spPr>
          <a:xfrm>
            <a:off x="212436" y="2545242"/>
            <a:ext cx="4359564" cy="963415"/>
          </a:xfrm>
          <a:prstGeom prst="rect">
            <a:avLst/>
          </a:prstGeom>
        </p:spPr>
      </p:pic>
    </p:spTree>
    <p:extLst>
      <p:ext uri="{BB962C8B-B14F-4D97-AF65-F5344CB8AC3E}">
        <p14:creationId xmlns:p14="http://schemas.microsoft.com/office/powerpoint/2010/main" val="2098904017"/>
      </p:ext>
    </p:extLst>
  </p:cSld>
  <p:clrMapOvr>
    <a:masterClrMapping/>
  </p:clrMapOvr>
  <mc:AlternateContent xmlns:mc="http://schemas.openxmlformats.org/markup-compatibility/2006" xmlns:p14="http://schemas.microsoft.com/office/powerpoint/2010/main">
    <mc:Choice Requires="p14">
      <p:transition spd="slow" p14:dur="2000" advTm="85544"/>
    </mc:Choice>
    <mc:Fallback xmlns="">
      <p:transition spd="slow" advTm="85544"/>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5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47A38AEB-8652-442A-B2CB-2CEBD017E2C1}"/>
              </a:ext>
            </a:extLst>
          </p:cNvPr>
          <p:cNvSpPr/>
          <p:nvPr/>
        </p:nvSpPr>
        <p:spPr>
          <a:xfrm>
            <a:off x="329454" y="1916206"/>
            <a:ext cx="8518712" cy="3970318"/>
          </a:xfrm>
          <a:prstGeom prst="rect">
            <a:avLst/>
          </a:prstGeom>
        </p:spPr>
        <p:txBody>
          <a:bodyPr wrap="square">
            <a:spAutoFit/>
          </a:bodyPr>
          <a:lstStyle/>
          <a:p>
            <a:pPr lvl="0" defTabSz="914400" fontAlgn="auto">
              <a:spcBef>
                <a:spcPts val="0"/>
              </a:spcBef>
              <a:spcAft>
                <a:spcPts val="0"/>
              </a:spcAft>
              <a:defRPr/>
            </a:pPr>
            <a:r>
              <a:rPr lang="en-GB" dirty="0"/>
              <a:t>Question 5 requires candidates to provide an explanation of the set issue within the relevant historical context. 2 marks are allocated for knowledge and 10 for explanation, so it is important that candidates make good use of their knowledge of the set issue to focus on that explanation. In the example given here candidates are asked to explain why there was an increase in crime in the Tudor period. The specification names economic pressure and religious change as the two main causes of crime in that period, so if candidates make reference to these two factors in some detail in their answer they would have got into Band 2, the top band, for AO1 i.e. for knowledge. For the AO2 explanation element candidates need to use this knowledge to explain the set issue. In this case, for example, candidates need to show how economic changes such as enclosure and the dissolution of the monasteries led to poverty, unemployment and an increase in vagrancy, which in turn led to a rise in crime. This provides the historical context for the explanation and the more detailed and focused the content is, the higher the Band for AO2 candidates will receive.</a:t>
            </a:r>
          </a:p>
        </p:txBody>
      </p:sp>
    </p:spTree>
    <p:extLst>
      <p:ext uri="{BB962C8B-B14F-4D97-AF65-F5344CB8AC3E}">
        <p14:creationId xmlns:p14="http://schemas.microsoft.com/office/powerpoint/2010/main" val="2322300590"/>
      </p:ext>
    </p:extLst>
  </p:cSld>
  <p:clrMapOvr>
    <a:masterClrMapping/>
  </p:clrMapOvr>
  <mc:AlternateContent xmlns:mc="http://schemas.openxmlformats.org/markup-compatibility/2006" xmlns:p14="http://schemas.microsoft.com/office/powerpoint/2010/main">
    <mc:Choice Requires="p14">
      <p:transition spd="slow" p14:dur="2000" advTm="85544"/>
    </mc:Choice>
    <mc:Fallback xmlns="">
      <p:transition spd="slow" advTm="85544"/>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2D8606EE-CB38-4E10-A406-9810F563FC55}"/>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5</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2" name="Picture 1">
            <a:extLst>
              <a:ext uri="{FF2B5EF4-FFF2-40B4-BE49-F238E27FC236}">
                <a16:creationId xmlns:a16="http://schemas.microsoft.com/office/drawing/2014/main" id="{74FACD05-F5C0-4807-B938-9730A7E5B894}"/>
              </a:ext>
            </a:extLst>
          </p:cNvPr>
          <p:cNvPicPr>
            <a:picLocks noChangeAspect="1"/>
          </p:cNvPicPr>
          <p:nvPr/>
        </p:nvPicPr>
        <p:blipFill>
          <a:blip r:embed="rId3"/>
          <a:stretch>
            <a:fillRect/>
          </a:stretch>
        </p:blipFill>
        <p:spPr>
          <a:xfrm>
            <a:off x="0" y="2189463"/>
            <a:ext cx="4118347" cy="3394854"/>
          </a:xfrm>
          <a:prstGeom prst="rect">
            <a:avLst/>
          </a:prstGeom>
        </p:spPr>
      </p:pic>
      <p:pic>
        <p:nvPicPr>
          <p:cNvPr id="3" name="Picture 2">
            <a:extLst>
              <a:ext uri="{FF2B5EF4-FFF2-40B4-BE49-F238E27FC236}">
                <a16:creationId xmlns:a16="http://schemas.microsoft.com/office/drawing/2014/main" id="{DB75F7D6-8149-4BB6-820F-038DAE1F5C9C}"/>
              </a:ext>
            </a:extLst>
          </p:cNvPr>
          <p:cNvPicPr>
            <a:picLocks noChangeAspect="1"/>
          </p:cNvPicPr>
          <p:nvPr/>
        </p:nvPicPr>
        <p:blipFill>
          <a:blip r:embed="rId4"/>
          <a:stretch>
            <a:fillRect/>
          </a:stretch>
        </p:blipFill>
        <p:spPr>
          <a:xfrm>
            <a:off x="4223657" y="2374464"/>
            <a:ext cx="4809599" cy="3024852"/>
          </a:xfrm>
          <a:prstGeom prst="rect">
            <a:avLst/>
          </a:prstGeom>
        </p:spPr>
      </p:pic>
    </p:spTree>
    <p:extLst>
      <p:ext uri="{BB962C8B-B14F-4D97-AF65-F5344CB8AC3E}">
        <p14:creationId xmlns:p14="http://schemas.microsoft.com/office/powerpoint/2010/main" val="39277310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2D8606EE-CB38-4E10-A406-9810F563FC55}"/>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5</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865D0CC7-5235-45F5-B347-6B254A550938}"/>
              </a:ext>
            </a:extLst>
          </p:cNvPr>
          <p:cNvSpPr/>
          <p:nvPr/>
        </p:nvSpPr>
        <p:spPr>
          <a:xfrm>
            <a:off x="289113" y="1465729"/>
            <a:ext cx="8673352" cy="4524315"/>
          </a:xfrm>
          <a:prstGeom prst="rect">
            <a:avLst/>
          </a:prstGeom>
        </p:spPr>
        <p:txBody>
          <a:bodyPr wrap="square">
            <a:spAutoFit/>
          </a:bodyPr>
          <a:lstStyle/>
          <a:p>
            <a:r>
              <a:rPr lang="en-GB" sz="1600" dirty="0"/>
              <a:t>Question 5 assesses both AO1 and AO2. You are advised to underline examples of AO1 in red and highlight examples of AO2.</a:t>
            </a:r>
          </a:p>
          <a:p>
            <a:endParaRPr lang="en-GB" sz="1600" dirty="0"/>
          </a:p>
          <a:p>
            <a:r>
              <a:rPr lang="en-GB" sz="1600" dirty="0"/>
              <a:t>There are only 2 marks for AO1</a:t>
            </a:r>
          </a:p>
          <a:p>
            <a:r>
              <a:rPr lang="en-GB" sz="1600" dirty="0"/>
              <a:t>Band 1 – 1 mark is given for some knowledge and understanding. In the example above candidates will offer only one reason for the increase in crime.</a:t>
            </a:r>
          </a:p>
          <a:p>
            <a:r>
              <a:rPr lang="en-GB" sz="1600" dirty="0"/>
              <a:t>Band 2 – 2 marks can be awarded for detailed knowledge and understanding. In this case candidates will make reference to two or more reasons for the increase in crime.</a:t>
            </a:r>
          </a:p>
          <a:p>
            <a:endParaRPr lang="en-GB" sz="1600" dirty="0"/>
          </a:p>
          <a:p>
            <a:r>
              <a:rPr lang="en-GB" sz="1600" dirty="0"/>
              <a:t>There are 10 marks for AO2</a:t>
            </a:r>
          </a:p>
          <a:p>
            <a:r>
              <a:rPr lang="en-GB" sz="1600" dirty="0"/>
              <a:t>Band 1 responses will be mainly descriptive and make only a limited attempt to explain the issue.</a:t>
            </a:r>
          </a:p>
          <a:p>
            <a:r>
              <a:rPr lang="en-GB" sz="1600" dirty="0"/>
              <a:t>Band 2 answers will offer a partial explanation but will lack contextual support. Band 2 can also be used for answers which focus on only one reason for the increase in crime but do provide a detailed explanation.</a:t>
            </a:r>
          </a:p>
          <a:p>
            <a:r>
              <a:rPr lang="en-GB" sz="1600" dirty="0"/>
              <a:t>Band 3 responses will provide an explanation but answers will not be fully developed e.g. in this example they may provide more detailed contextual support for one reason than for others.</a:t>
            </a:r>
          </a:p>
          <a:p>
            <a:r>
              <a:rPr lang="en-GB" sz="1600" dirty="0"/>
              <a:t>Answers for Band 4 will be focused and will fully explain the issue with accurate and detailed contextual support.</a:t>
            </a:r>
          </a:p>
        </p:txBody>
      </p:sp>
    </p:spTree>
    <p:extLst>
      <p:ext uri="{BB962C8B-B14F-4D97-AF65-F5344CB8AC3E}">
        <p14:creationId xmlns:p14="http://schemas.microsoft.com/office/powerpoint/2010/main" val="30741709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5 Exemplar</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47CAB167-81D3-4CD4-82CD-9F68396A9E51}"/>
              </a:ext>
            </a:extLst>
          </p:cNvPr>
          <p:cNvSpPr/>
          <p:nvPr/>
        </p:nvSpPr>
        <p:spPr>
          <a:xfrm>
            <a:off x="316007" y="1378324"/>
            <a:ext cx="7728064" cy="553998"/>
          </a:xfrm>
          <a:prstGeom prst="rect">
            <a:avLst/>
          </a:prstGeom>
        </p:spPr>
        <p:txBody>
          <a:bodyPr wrap="square">
            <a:spAutoFit/>
          </a:bodyPr>
          <a:lstStyle/>
          <a:p>
            <a:pPr>
              <a:spcAft>
                <a:spcPts val="0"/>
              </a:spcAft>
            </a:pPr>
            <a:r>
              <a:rPr lang="en-GB" sz="1600" b="1" dirty="0">
                <a:ea typeface="Calibri" panose="020F0502020204030204" pitchFamily="34" charset="0"/>
                <a:cs typeface="Times New Roman" panose="02020603050405020304" pitchFamily="18" charset="0"/>
              </a:rPr>
              <a:t>Question 5</a:t>
            </a:r>
            <a:endParaRPr lang="en-GB" sz="1600" dirty="0">
              <a:ea typeface="Calibri" panose="020F0502020204030204" pitchFamily="34" charset="0"/>
              <a:cs typeface="Times New Roman" panose="02020603050405020304" pitchFamily="18" charset="0"/>
            </a:endParaRPr>
          </a:p>
          <a:p>
            <a:pPr>
              <a:spcAft>
                <a:spcPts val="0"/>
              </a:spcAft>
            </a:pPr>
            <a:r>
              <a:rPr lang="en-GB" sz="1400" dirty="0">
                <a:ea typeface="Calibri" panose="020F0502020204030204" pitchFamily="34" charset="0"/>
                <a:cs typeface="Times New Roman" panose="02020603050405020304" pitchFamily="18" charset="0"/>
              </a:rPr>
              <a:t> </a:t>
            </a:r>
          </a:p>
        </p:txBody>
      </p:sp>
      <p:sp>
        <p:nvSpPr>
          <p:cNvPr id="2" name="Rectangle 1">
            <a:extLst>
              <a:ext uri="{FF2B5EF4-FFF2-40B4-BE49-F238E27FC236}">
                <a16:creationId xmlns:a16="http://schemas.microsoft.com/office/drawing/2014/main" id="{96687899-DA40-4432-BFDF-ECB29167E5E2}"/>
              </a:ext>
            </a:extLst>
          </p:cNvPr>
          <p:cNvSpPr/>
          <p:nvPr/>
        </p:nvSpPr>
        <p:spPr>
          <a:xfrm>
            <a:off x="201706" y="1781735"/>
            <a:ext cx="8787654" cy="4645502"/>
          </a:xfrm>
          <a:prstGeom prst="rect">
            <a:avLst/>
          </a:prstGeom>
        </p:spPr>
        <p:txBody>
          <a:bodyPr wrap="square">
            <a:spAutoFit/>
          </a:bodyPr>
          <a:lstStyle/>
          <a:p>
            <a:pPr>
              <a:lnSpc>
                <a:spcPct val="107000"/>
              </a:lnSpc>
              <a:spcAft>
                <a:spcPts val="800"/>
              </a:spcAft>
            </a:pPr>
            <a:r>
              <a:rPr lang="en-GB" sz="1100" dirty="0">
                <a:ea typeface="Calibri" panose="020F0502020204030204" pitchFamily="34" charset="0"/>
                <a:cs typeface="Times New Roman" panose="02020603050405020304" pitchFamily="18" charset="0"/>
              </a:rPr>
              <a:t>There was an increase in crime during the Tudor period for multiple reasons. One reason was that policing was very ineffective. It was based off of civil responsibility and only the rich, powerful, landowner men were in charge. There were also parish constables which were ineffective as it was a burden, unpaid, negative effect on livelihood and had to balance normal job. The watchmen were ineffective as they were often drunk or asleep. This led to an increase in crime because policing was poor, ineffective and little action was taken out.</a:t>
            </a:r>
          </a:p>
          <a:p>
            <a:pPr>
              <a:lnSpc>
                <a:spcPct val="107000"/>
              </a:lnSpc>
              <a:spcAft>
                <a:spcPts val="800"/>
              </a:spcAft>
            </a:pPr>
            <a:r>
              <a:rPr lang="en-GB" sz="1100" dirty="0">
                <a:ea typeface="Calibri" panose="020F0502020204030204" pitchFamily="34" charset="0"/>
                <a:cs typeface="Times New Roman" panose="02020603050405020304" pitchFamily="18" charset="0"/>
              </a:rPr>
              <a:t>Another reason there was an increase in crime was because of poverty. The Tudor Period was a time of economic hardship and unemployment which led to lots of homelessness causing people to become beggars. There were around 200 vagrants a year in London and even 96 in a little town called Salisbury. There were different types of beggars like a “drummer” who would pretend to be deaf. So poverty was a reason for an increase in crime. </a:t>
            </a:r>
          </a:p>
          <a:p>
            <a:pPr>
              <a:lnSpc>
                <a:spcPct val="107000"/>
              </a:lnSpc>
              <a:spcAft>
                <a:spcPts val="800"/>
              </a:spcAft>
            </a:pPr>
            <a:r>
              <a:rPr lang="en-GB" sz="1100" dirty="0">
                <a:ea typeface="Calibri" panose="020F0502020204030204" pitchFamily="34" charset="0"/>
                <a:cs typeface="Times New Roman" panose="02020603050405020304" pitchFamily="18" charset="0"/>
              </a:rPr>
              <a:t>Another reason was due to religion changing all the time. In Tudor times, people must’ve followed the religion of the monarch otherwise they were to be executed. Queen Mary was Catholic and reversed all of King Edwards protestant changes. People went against the Catholic religion and during Mary’s reign she burnt 280 people due to this (heresy). One form Wales for going against Catholic beliefs and another one for spreading extreme Protestant views. </a:t>
            </a:r>
          </a:p>
          <a:p>
            <a:pPr>
              <a:lnSpc>
                <a:spcPct val="107000"/>
              </a:lnSpc>
              <a:spcAft>
                <a:spcPts val="800"/>
              </a:spcAft>
            </a:pPr>
            <a:r>
              <a:rPr lang="en-GB" sz="1100" dirty="0">
                <a:ea typeface="Calibri" panose="020F0502020204030204" pitchFamily="34" charset="0"/>
                <a:cs typeface="Times New Roman" panose="02020603050405020304" pitchFamily="18" charset="0"/>
              </a:rPr>
              <a:t>Overall, there were many factors which made there be an increase in crime during the Tudor period. </a:t>
            </a:r>
          </a:p>
          <a:p>
            <a:pPr>
              <a:lnSpc>
                <a:spcPct val="107000"/>
              </a:lnSpc>
              <a:spcAft>
                <a:spcPts val="800"/>
              </a:spcAft>
            </a:pPr>
            <a:r>
              <a:rPr lang="en-GB" sz="1100" b="1" dirty="0">
                <a:ea typeface="Calibri" panose="020F0502020204030204" pitchFamily="34" charset="0"/>
                <a:cs typeface="Times New Roman" panose="02020603050405020304" pitchFamily="18" charset="0"/>
              </a:rPr>
              <a:t>AO1 Band 2 2 marks AO2 Band 3 7 marks Total 9 marks</a:t>
            </a:r>
          </a:p>
          <a:p>
            <a:pPr>
              <a:spcAft>
                <a:spcPts val="0"/>
              </a:spcAft>
            </a:pPr>
            <a:r>
              <a:rPr lang="en-GB" sz="1100" dirty="0">
                <a:solidFill>
                  <a:srgbClr val="000000"/>
                </a:solidFill>
                <a:ea typeface="Calibri" panose="020F0502020204030204" pitchFamily="34" charset="0"/>
                <a:cs typeface="Calibri" panose="020F0502020204030204" pitchFamily="34" charset="0"/>
              </a:rPr>
              <a:t>One factor explained.</a:t>
            </a:r>
            <a:endParaRPr lang="en-GB" sz="1100" dirty="0">
              <a:ea typeface="Calibri" panose="020F0502020204030204" pitchFamily="34" charset="0"/>
              <a:cs typeface="Times New Roman" panose="02020603050405020304" pitchFamily="18" charset="0"/>
            </a:endParaRPr>
          </a:p>
          <a:p>
            <a:pPr>
              <a:spcAft>
                <a:spcPts val="0"/>
              </a:spcAft>
            </a:pPr>
            <a:r>
              <a:rPr lang="en-GB" sz="1100" dirty="0">
                <a:solidFill>
                  <a:srgbClr val="000000"/>
                </a:solidFill>
                <a:ea typeface="Calibri" panose="020F0502020204030204" pitchFamily="34" charset="0"/>
                <a:cs typeface="Calibri" panose="020F0502020204030204" pitchFamily="34" charset="0"/>
              </a:rPr>
              <a:t>A second factor - poverty and unemployment.</a:t>
            </a:r>
            <a:endParaRPr lang="en-GB" sz="1100" dirty="0">
              <a:ea typeface="Calibri" panose="020F0502020204030204" pitchFamily="34" charset="0"/>
              <a:cs typeface="Times New Roman" panose="02020603050405020304" pitchFamily="18" charset="0"/>
            </a:endParaRPr>
          </a:p>
          <a:p>
            <a:pPr>
              <a:spcAft>
                <a:spcPts val="0"/>
              </a:spcAft>
            </a:pPr>
            <a:r>
              <a:rPr lang="en-GB" sz="1100" dirty="0">
                <a:solidFill>
                  <a:srgbClr val="000000"/>
                </a:solidFill>
                <a:ea typeface="Calibri" panose="020F0502020204030204" pitchFamily="34" charset="0"/>
                <a:cs typeface="Calibri" panose="020F0502020204030204" pitchFamily="34" charset="0"/>
              </a:rPr>
              <a:t>A third element - religious change.</a:t>
            </a:r>
            <a:endParaRPr lang="en-GB" sz="1100" dirty="0">
              <a:ea typeface="Calibri" panose="020F0502020204030204" pitchFamily="34" charset="0"/>
              <a:cs typeface="Times New Roman" panose="02020603050405020304" pitchFamily="18" charset="0"/>
            </a:endParaRPr>
          </a:p>
          <a:p>
            <a:pPr>
              <a:lnSpc>
                <a:spcPct val="107000"/>
              </a:lnSpc>
              <a:spcAft>
                <a:spcPts val="800"/>
              </a:spcAft>
            </a:pPr>
            <a:r>
              <a:rPr lang="en-GB" sz="1100" dirty="0">
                <a:ea typeface="Calibri" panose="020F0502020204030204" pitchFamily="34" charset="0"/>
                <a:cs typeface="Calibri" panose="020F0502020204030204" pitchFamily="34" charset="0"/>
              </a:rPr>
              <a:t>Detailed K &amp; U some detailed explanation of religion but not focused on the causes of unemployment – enclosure, dissolution</a:t>
            </a:r>
            <a:r>
              <a:rPr lang="en-GB" sz="1100" dirty="0">
                <a:solidFill>
                  <a:srgbClr val="FF0000"/>
                </a:solidFill>
                <a:ea typeface="Calibri" panose="020F0502020204030204" pitchFamily="34" charset="0"/>
                <a:cs typeface="Calibri" panose="020F0502020204030204" pitchFamily="34" charset="0"/>
              </a:rPr>
              <a:t> </a:t>
            </a:r>
            <a:r>
              <a:rPr lang="en-GB" sz="1100" dirty="0">
                <a:ea typeface="Calibri" panose="020F0502020204030204" pitchFamily="34" charset="0"/>
                <a:cs typeface="Calibri" panose="020F0502020204030204" pitchFamily="34" charset="0"/>
              </a:rPr>
              <a:t>etc.</a:t>
            </a:r>
            <a:endParaRPr lang="en-GB" sz="1100" dirty="0">
              <a:ea typeface="Calibri" panose="020F0502020204030204" pitchFamily="34" charset="0"/>
              <a:cs typeface="Times New Roman" panose="02020603050405020304" pitchFamily="18" charset="0"/>
            </a:endParaRPr>
          </a:p>
          <a:p>
            <a:pPr>
              <a:lnSpc>
                <a:spcPct val="107000"/>
              </a:lnSpc>
              <a:spcAft>
                <a:spcPts val="0"/>
              </a:spcAft>
            </a:pPr>
            <a:r>
              <a:rPr lang="en-GB" sz="1100" dirty="0">
                <a:solidFill>
                  <a:srgbClr val="000000"/>
                </a:solidFill>
                <a:ea typeface="Calibri" panose="020F0502020204030204" pitchFamily="34" charset="0"/>
                <a:cs typeface="Calibri" panose="020F0502020204030204" pitchFamily="34" charset="0"/>
              </a:rPr>
              <a:t>AO1 - detailed knowledge - therefore Band 2. AO2 - The candidate has considered 3 factors that led to an increase in crime in the Tudor period. The observation that failings in the system of policing may have contributed to crime is valid and worth some credit. The reference to religion is quite well-supported, but the explanation of economic change lacks reference to underlying causes e.g. enclosure and dissolution of the monasteries. Therefore this is Band 3 (7 marks).</a:t>
            </a:r>
            <a:endParaRPr lang="en-GB" sz="1100" dirty="0">
              <a:ea typeface="Calibri" panose="020F0502020204030204" pitchFamily="34" charset="0"/>
              <a:cs typeface="Times New Roman" panose="02020603050405020304" pitchFamily="18" charset="0"/>
            </a:endParaRPr>
          </a:p>
          <a:p>
            <a:pPr>
              <a:spcAft>
                <a:spcPts val="0"/>
              </a:spcAft>
            </a:pPr>
            <a:r>
              <a:rPr lang="en-GB" sz="1100" dirty="0">
                <a:ea typeface="Calibri" panose="020F0502020204030204" pitchFamily="34" charset="0"/>
                <a:cs typeface="Calibri" panose="020F0502020204030204" pitchFamily="34" charset="0"/>
              </a:rPr>
              <a:t> </a:t>
            </a:r>
            <a:endParaRPr lang="en-GB"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976671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6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5" name="Picture 4">
            <a:extLst>
              <a:ext uri="{FF2B5EF4-FFF2-40B4-BE49-F238E27FC236}">
                <a16:creationId xmlns:a16="http://schemas.microsoft.com/office/drawing/2014/main" id="{67D8D110-AE50-4BC9-BE88-C089FA75EB7C}"/>
              </a:ext>
            </a:extLst>
          </p:cNvPr>
          <p:cNvPicPr>
            <a:picLocks noChangeAspect="1"/>
          </p:cNvPicPr>
          <p:nvPr/>
        </p:nvPicPr>
        <p:blipFill>
          <a:blip r:embed="rId3"/>
          <a:stretch>
            <a:fillRect/>
          </a:stretch>
        </p:blipFill>
        <p:spPr>
          <a:xfrm>
            <a:off x="118038" y="1413163"/>
            <a:ext cx="4453962" cy="938608"/>
          </a:xfrm>
          <a:prstGeom prst="rect">
            <a:avLst/>
          </a:prstGeom>
        </p:spPr>
      </p:pic>
      <p:pic>
        <p:nvPicPr>
          <p:cNvPr id="6" name="Picture 5">
            <a:extLst>
              <a:ext uri="{FF2B5EF4-FFF2-40B4-BE49-F238E27FC236}">
                <a16:creationId xmlns:a16="http://schemas.microsoft.com/office/drawing/2014/main" id="{8A2F53AF-276E-4D17-9F04-4C6A9F740DE1}"/>
              </a:ext>
            </a:extLst>
          </p:cNvPr>
          <p:cNvPicPr>
            <a:picLocks noChangeAspect="1"/>
          </p:cNvPicPr>
          <p:nvPr/>
        </p:nvPicPr>
        <p:blipFill>
          <a:blip r:embed="rId4"/>
          <a:stretch>
            <a:fillRect/>
          </a:stretch>
        </p:blipFill>
        <p:spPr>
          <a:xfrm>
            <a:off x="203200" y="2564817"/>
            <a:ext cx="4368800" cy="968388"/>
          </a:xfrm>
          <a:prstGeom prst="rect">
            <a:avLst/>
          </a:prstGeom>
        </p:spPr>
      </p:pic>
    </p:spTree>
    <p:extLst>
      <p:ext uri="{BB962C8B-B14F-4D97-AF65-F5344CB8AC3E}">
        <p14:creationId xmlns:p14="http://schemas.microsoft.com/office/powerpoint/2010/main" val="3506179730"/>
      </p:ext>
    </p:extLst>
  </p:cSld>
  <p:clrMapOvr>
    <a:masterClrMapping/>
  </p:clrMapOvr>
  <mc:AlternateContent xmlns:mc="http://schemas.openxmlformats.org/markup-compatibility/2006" xmlns:p14="http://schemas.microsoft.com/office/powerpoint/2010/main">
    <mc:Choice Requires="p14">
      <p:transition spd="slow" p14:dur="2000" advTm="99670"/>
    </mc:Choice>
    <mc:Fallback xmlns="">
      <p:transition spd="slow" advTm="9967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6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3" name="Rectangle 2">
            <a:extLst>
              <a:ext uri="{FF2B5EF4-FFF2-40B4-BE49-F238E27FC236}">
                <a16:creationId xmlns:a16="http://schemas.microsoft.com/office/drawing/2014/main" id="{861007CE-5A40-4B6E-9A82-051C3CCDFAD5}"/>
              </a:ext>
            </a:extLst>
          </p:cNvPr>
          <p:cNvSpPr/>
          <p:nvPr/>
        </p:nvSpPr>
        <p:spPr>
          <a:xfrm>
            <a:off x="537883" y="1707775"/>
            <a:ext cx="8115299" cy="4247317"/>
          </a:xfrm>
          <a:prstGeom prst="rect">
            <a:avLst/>
          </a:prstGeom>
        </p:spPr>
        <p:txBody>
          <a:bodyPr wrap="square">
            <a:spAutoFit/>
          </a:bodyPr>
          <a:lstStyle/>
          <a:p>
            <a:r>
              <a:rPr lang="en-GB" dirty="0"/>
              <a:t>Question 6, like Question 5, is worth 12 marks, again with 2 marks allocated for AO1 and 10 for AO2. However, for Question 6 candidates are required to explain how significant or how effective a particular historical development was in changing history. Probably the easiest way for candidates to answer this is to treat it as a before and after question – briefly state what the situation was before the set issue, outline the change or development, then explain how it was significant or how effective it was. In this question, candidates might briefly observe that, at the beginning of the 20</a:t>
            </a:r>
            <a:r>
              <a:rPr lang="en-GB" baseline="30000" dirty="0"/>
              <a:t>th</a:t>
            </a:r>
            <a:r>
              <a:rPr lang="en-GB" dirty="0"/>
              <a:t> century, attitudes to punishment were still quite harsh – hard labour still existed and young offenders were still sent to adult prisons. However, as time wore on, punishments became more humane e.g. Borstals were opened for young offenders, education was provided, and the death penalty was abolished. As with Question 5, the more detailed and focused candidates are in providing the historical context, the higher the band and mark they will be awarded. To conclude, candidate answers should end with a brief judgement of how significant or how effective the changes were. </a:t>
            </a:r>
          </a:p>
        </p:txBody>
      </p:sp>
    </p:spTree>
    <p:extLst>
      <p:ext uri="{BB962C8B-B14F-4D97-AF65-F5344CB8AC3E}">
        <p14:creationId xmlns:p14="http://schemas.microsoft.com/office/powerpoint/2010/main" val="2360405311"/>
      </p:ext>
    </p:extLst>
  </p:cSld>
  <p:clrMapOvr>
    <a:masterClrMapping/>
  </p:clrMapOvr>
  <mc:AlternateContent xmlns:mc="http://schemas.openxmlformats.org/markup-compatibility/2006" xmlns:p14="http://schemas.microsoft.com/office/powerpoint/2010/main">
    <mc:Choice Requires="p14">
      <p:transition spd="slow" p14:dur="2000" advTm="99670"/>
    </mc:Choice>
    <mc:Fallback xmlns="">
      <p:transition spd="slow" advTm="9967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1277472" y="275665"/>
            <a:ext cx="7866530" cy="884178"/>
          </a:xfrm>
        </p:spPr>
        <p:txBody>
          <a:bodyPr>
            <a:normAutofit/>
          </a:bodyPr>
          <a:lstStyle/>
          <a:p>
            <a:r>
              <a:rPr lang="en-GB" sz="2800" dirty="0">
                <a:solidFill>
                  <a:schemeClr val="bg1"/>
                </a:solidFill>
                <a:ea typeface="Cambria" panose="02040503050406030204" pitchFamily="18" charset="0"/>
                <a:cs typeface="Cambria" panose="02040503050406030204" pitchFamily="18" charset="0"/>
              </a:rPr>
              <a:t>The front cover of the Unit 3 exam paper</a:t>
            </a:r>
          </a:p>
          <a:p>
            <a:endParaRPr lang="en-GB" sz="2800" dirty="0">
              <a:solidFill>
                <a:schemeClr val="bg1"/>
              </a:solidFill>
            </a:endParaRPr>
          </a:p>
          <a:p>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3" name="Picture 2">
            <a:extLst>
              <a:ext uri="{FF2B5EF4-FFF2-40B4-BE49-F238E27FC236}">
                <a16:creationId xmlns:a16="http://schemas.microsoft.com/office/drawing/2014/main" id="{8591F346-40F8-491E-84F2-3CCD605A3803}"/>
              </a:ext>
            </a:extLst>
          </p:cNvPr>
          <p:cNvPicPr>
            <a:picLocks noChangeAspect="1"/>
          </p:cNvPicPr>
          <p:nvPr/>
        </p:nvPicPr>
        <p:blipFill>
          <a:blip r:embed="rId3"/>
          <a:stretch>
            <a:fillRect/>
          </a:stretch>
        </p:blipFill>
        <p:spPr>
          <a:xfrm>
            <a:off x="2641281" y="1293090"/>
            <a:ext cx="3861438" cy="5472545"/>
          </a:xfrm>
          <a:prstGeom prst="rect">
            <a:avLst/>
          </a:prstGeom>
        </p:spPr>
      </p:pic>
      <p:cxnSp>
        <p:nvCxnSpPr>
          <p:cNvPr id="6" name="Straight Arrow Connector 5">
            <a:extLst>
              <a:ext uri="{FF2B5EF4-FFF2-40B4-BE49-F238E27FC236}">
                <a16:creationId xmlns:a16="http://schemas.microsoft.com/office/drawing/2014/main" id="{4F542983-BA1F-43C9-BC28-06635032BF23}"/>
              </a:ext>
            </a:extLst>
          </p:cNvPr>
          <p:cNvCxnSpPr>
            <a:cxnSpLocks/>
            <a:stCxn id="7" idx="3"/>
          </p:cNvCxnSpPr>
          <p:nvPr/>
        </p:nvCxnSpPr>
        <p:spPr>
          <a:xfrm>
            <a:off x="1903398" y="3416138"/>
            <a:ext cx="1328074" cy="0"/>
          </a:xfrm>
          <a:prstGeom prst="straightConnector1">
            <a:avLst/>
          </a:prstGeom>
          <a:ln w="57150">
            <a:tailEnd type="triangle"/>
          </a:ln>
        </p:spPr>
        <p:style>
          <a:lnRef idx="2">
            <a:schemeClr val="accent2"/>
          </a:lnRef>
          <a:fillRef idx="0">
            <a:schemeClr val="accent2"/>
          </a:fillRef>
          <a:effectRef idx="1">
            <a:schemeClr val="accent2"/>
          </a:effectRef>
          <a:fontRef idx="minor">
            <a:schemeClr val="tx1"/>
          </a:fontRef>
        </p:style>
      </p:cxnSp>
      <p:sp>
        <p:nvSpPr>
          <p:cNvPr id="7" name="TextBox 6">
            <a:extLst>
              <a:ext uri="{FF2B5EF4-FFF2-40B4-BE49-F238E27FC236}">
                <a16:creationId xmlns:a16="http://schemas.microsoft.com/office/drawing/2014/main" id="{44DFD013-3B0A-4851-8A5F-861CAF1987F1}"/>
              </a:ext>
            </a:extLst>
          </p:cNvPr>
          <p:cNvSpPr txBox="1"/>
          <p:nvPr/>
        </p:nvSpPr>
        <p:spPr>
          <a:xfrm>
            <a:off x="408373" y="3231472"/>
            <a:ext cx="1495025" cy="369332"/>
          </a:xfrm>
          <a:prstGeom prst="rect">
            <a:avLst/>
          </a:prstGeom>
          <a:noFill/>
        </p:spPr>
        <p:txBody>
          <a:bodyPr wrap="none" rtlCol="0">
            <a:spAutoFit/>
          </a:bodyPr>
          <a:lstStyle/>
          <a:p>
            <a:r>
              <a:rPr lang="en-GB" dirty="0">
                <a:solidFill>
                  <a:srgbClr val="C00000"/>
                </a:solidFill>
              </a:rPr>
              <a:t>Note the time</a:t>
            </a:r>
          </a:p>
        </p:txBody>
      </p:sp>
      <p:sp>
        <p:nvSpPr>
          <p:cNvPr id="10" name="TextBox 9">
            <a:extLst>
              <a:ext uri="{FF2B5EF4-FFF2-40B4-BE49-F238E27FC236}">
                <a16:creationId xmlns:a16="http://schemas.microsoft.com/office/drawing/2014/main" id="{27C44901-4A0F-4611-B187-6B8CF4FC096A}"/>
              </a:ext>
            </a:extLst>
          </p:cNvPr>
          <p:cNvSpPr txBox="1"/>
          <p:nvPr/>
        </p:nvSpPr>
        <p:spPr>
          <a:xfrm>
            <a:off x="7152690" y="4644501"/>
            <a:ext cx="1822881" cy="923330"/>
          </a:xfrm>
          <a:prstGeom prst="rect">
            <a:avLst/>
          </a:prstGeom>
          <a:noFill/>
        </p:spPr>
        <p:txBody>
          <a:bodyPr wrap="square" rtlCol="0">
            <a:spAutoFit/>
          </a:bodyPr>
          <a:lstStyle/>
          <a:p>
            <a:r>
              <a:rPr lang="en-GB" dirty="0">
                <a:solidFill>
                  <a:srgbClr val="C00000"/>
                </a:solidFill>
              </a:rPr>
              <a:t>This is the total mark for the paper</a:t>
            </a:r>
          </a:p>
        </p:txBody>
      </p:sp>
      <p:cxnSp>
        <p:nvCxnSpPr>
          <p:cNvPr id="11" name="Straight Arrow Connector 10">
            <a:extLst>
              <a:ext uri="{FF2B5EF4-FFF2-40B4-BE49-F238E27FC236}">
                <a16:creationId xmlns:a16="http://schemas.microsoft.com/office/drawing/2014/main" id="{8F39FBCC-2A92-4D6B-A031-51DBF1866C67}"/>
              </a:ext>
            </a:extLst>
          </p:cNvPr>
          <p:cNvCxnSpPr>
            <a:cxnSpLocks/>
            <a:stCxn id="10" idx="1"/>
          </p:cNvCxnSpPr>
          <p:nvPr/>
        </p:nvCxnSpPr>
        <p:spPr>
          <a:xfrm flipH="1">
            <a:off x="6365289" y="5106166"/>
            <a:ext cx="787401" cy="7372"/>
          </a:xfrm>
          <a:prstGeom prst="straightConnector1">
            <a:avLst/>
          </a:prstGeom>
          <a:ln w="57150">
            <a:tailEnd type="triangle"/>
          </a:ln>
        </p:spPr>
        <p:style>
          <a:lnRef idx="2">
            <a:schemeClr val="accent2"/>
          </a:lnRef>
          <a:fillRef idx="0">
            <a:schemeClr val="accent2"/>
          </a:fillRef>
          <a:effectRef idx="1">
            <a:schemeClr val="accent2"/>
          </a:effectRef>
          <a:fontRef idx="minor">
            <a:schemeClr val="tx1"/>
          </a:fontRef>
        </p:style>
      </p:cxnSp>
      <p:sp>
        <p:nvSpPr>
          <p:cNvPr id="14" name="TextBox 13">
            <a:extLst>
              <a:ext uri="{FF2B5EF4-FFF2-40B4-BE49-F238E27FC236}">
                <a16:creationId xmlns:a16="http://schemas.microsoft.com/office/drawing/2014/main" id="{13355B58-DCBF-4DC5-91FB-89581C576EBD}"/>
              </a:ext>
            </a:extLst>
          </p:cNvPr>
          <p:cNvSpPr txBox="1"/>
          <p:nvPr/>
        </p:nvSpPr>
        <p:spPr>
          <a:xfrm>
            <a:off x="408373" y="4796901"/>
            <a:ext cx="1822881" cy="923330"/>
          </a:xfrm>
          <a:prstGeom prst="rect">
            <a:avLst/>
          </a:prstGeom>
          <a:noFill/>
        </p:spPr>
        <p:txBody>
          <a:bodyPr wrap="square" rtlCol="0">
            <a:spAutoFit/>
          </a:bodyPr>
          <a:lstStyle/>
          <a:p>
            <a:r>
              <a:rPr lang="en-GB" dirty="0">
                <a:solidFill>
                  <a:srgbClr val="C00000"/>
                </a:solidFill>
              </a:rPr>
              <a:t>Please note this – it is very important</a:t>
            </a:r>
          </a:p>
        </p:txBody>
      </p:sp>
      <p:cxnSp>
        <p:nvCxnSpPr>
          <p:cNvPr id="15" name="Straight Arrow Connector 14">
            <a:extLst>
              <a:ext uri="{FF2B5EF4-FFF2-40B4-BE49-F238E27FC236}">
                <a16:creationId xmlns:a16="http://schemas.microsoft.com/office/drawing/2014/main" id="{217DCF17-B202-4901-95F3-F3F8428821E9}"/>
              </a:ext>
            </a:extLst>
          </p:cNvPr>
          <p:cNvCxnSpPr>
            <a:cxnSpLocks/>
          </p:cNvCxnSpPr>
          <p:nvPr/>
        </p:nvCxnSpPr>
        <p:spPr>
          <a:xfrm>
            <a:off x="1391761" y="5258566"/>
            <a:ext cx="1328074" cy="0"/>
          </a:xfrm>
          <a:prstGeom prst="straightConnector1">
            <a:avLst/>
          </a:prstGeom>
          <a:ln w="57150">
            <a:tailEnd type="triangle"/>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683647523"/>
      </p:ext>
    </p:extLst>
  </p:cSld>
  <p:clrMapOvr>
    <a:masterClrMapping/>
  </p:clrMapOvr>
  <mc:AlternateContent xmlns:mc="http://schemas.openxmlformats.org/markup-compatibility/2006" xmlns:p14="http://schemas.microsoft.com/office/powerpoint/2010/main">
    <mc:Choice Requires="p14">
      <p:transition spd="slow" p14:dur="2000" advTm="52514"/>
    </mc:Choice>
    <mc:Fallback xmlns="">
      <p:transition spd="slow" advTm="525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2D8606EE-CB38-4E10-A406-9810F563FC55}"/>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6</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2" name="Picture 1">
            <a:extLst>
              <a:ext uri="{FF2B5EF4-FFF2-40B4-BE49-F238E27FC236}">
                <a16:creationId xmlns:a16="http://schemas.microsoft.com/office/drawing/2014/main" id="{A682413B-0B0D-4401-9E54-A4A5BB1D10F1}"/>
              </a:ext>
            </a:extLst>
          </p:cNvPr>
          <p:cNvPicPr>
            <a:picLocks noChangeAspect="1"/>
          </p:cNvPicPr>
          <p:nvPr/>
        </p:nvPicPr>
        <p:blipFill>
          <a:blip r:embed="rId3"/>
          <a:stretch>
            <a:fillRect/>
          </a:stretch>
        </p:blipFill>
        <p:spPr>
          <a:xfrm>
            <a:off x="92271" y="2090057"/>
            <a:ext cx="4322804" cy="3541486"/>
          </a:xfrm>
          <a:prstGeom prst="rect">
            <a:avLst/>
          </a:prstGeom>
        </p:spPr>
      </p:pic>
      <p:pic>
        <p:nvPicPr>
          <p:cNvPr id="3" name="Picture 2">
            <a:extLst>
              <a:ext uri="{FF2B5EF4-FFF2-40B4-BE49-F238E27FC236}">
                <a16:creationId xmlns:a16="http://schemas.microsoft.com/office/drawing/2014/main" id="{CB474E54-6176-446E-9A62-B9C016819339}"/>
              </a:ext>
            </a:extLst>
          </p:cNvPr>
          <p:cNvPicPr>
            <a:picLocks noChangeAspect="1"/>
          </p:cNvPicPr>
          <p:nvPr/>
        </p:nvPicPr>
        <p:blipFill>
          <a:blip r:embed="rId4"/>
          <a:stretch>
            <a:fillRect/>
          </a:stretch>
        </p:blipFill>
        <p:spPr>
          <a:xfrm>
            <a:off x="4490952" y="1631864"/>
            <a:ext cx="4653048" cy="2780480"/>
          </a:xfrm>
          <a:prstGeom prst="rect">
            <a:avLst/>
          </a:prstGeom>
        </p:spPr>
      </p:pic>
      <p:pic>
        <p:nvPicPr>
          <p:cNvPr id="5" name="Picture 4">
            <a:extLst>
              <a:ext uri="{FF2B5EF4-FFF2-40B4-BE49-F238E27FC236}">
                <a16:creationId xmlns:a16="http://schemas.microsoft.com/office/drawing/2014/main" id="{6F4E2D55-9DFF-4D02-B0A5-C86794B00C4E}"/>
              </a:ext>
            </a:extLst>
          </p:cNvPr>
          <p:cNvPicPr>
            <a:picLocks noChangeAspect="1"/>
          </p:cNvPicPr>
          <p:nvPr/>
        </p:nvPicPr>
        <p:blipFill>
          <a:blip r:embed="rId5"/>
          <a:stretch>
            <a:fillRect/>
          </a:stretch>
        </p:blipFill>
        <p:spPr>
          <a:xfrm>
            <a:off x="4664271" y="4423893"/>
            <a:ext cx="4479729" cy="1207650"/>
          </a:xfrm>
          <a:prstGeom prst="rect">
            <a:avLst/>
          </a:prstGeom>
        </p:spPr>
      </p:pic>
    </p:spTree>
    <p:extLst>
      <p:ext uri="{BB962C8B-B14F-4D97-AF65-F5344CB8AC3E}">
        <p14:creationId xmlns:p14="http://schemas.microsoft.com/office/powerpoint/2010/main" val="14817066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2D8606EE-CB38-4E10-A406-9810F563FC55}"/>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6</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6" name="Rectangle 5">
            <a:extLst>
              <a:ext uri="{FF2B5EF4-FFF2-40B4-BE49-F238E27FC236}">
                <a16:creationId xmlns:a16="http://schemas.microsoft.com/office/drawing/2014/main" id="{93B6ABF5-1640-4471-A8F8-50A7AC3831E9}"/>
              </a:ext>
            </a:extLst>
          </p:cNvPr>
          <p:cNvSpPr/>
          <p:nvPr/>
        </p:nvSpPr>
        <p:spPr>
          <a:xfrm>
            <a:off x="437029" y="1465729"/>
            <a:ext cx="8424583" cy="4524315"/>
          </a:xfrm>
          <a:prstGeom prst="rect">
            <a:avLst/>
          </a:prstGeom>
        </p:spPr>
        <p:txBody>
          <a:bodyPr wrap="square">
            <a:spAutoFit/>
          </a:bodyPr>
          <a:lstStyle/>
          <a:p>
            <a:r>
              <a:rPr lang="en-GB" dirty="0"/>
              <a:t>Question 6 also assesses both AO1 and AO2.</a:t>
            </a:r>
          </a:p>
          <a:p>
            <a:endParaRPr lang="en-GB" dirty="0"/>
          </a:p>
          <a:p>
            <a:r>
              <a:rPr lang="en-GB" dirty="0"/>
              <a:t>As with Question 5 there are only 2 marks for AO1</a:t>
            </a:r>
          </a:p>
          <a:p>
            <a:r>
              <a:rPr lang="en-GB" dirty="0"/>
              <a:t>Band 1 shows some knowledge and understanding</a:t>
            </a:r>
          </a:p>
          <a:p>
            <a:r>
              <a:rPr lang="en-GB" dirty="0"/>
              <a:t>Band 2 shows detailed knowledge</a:t>
            </a:r>
          </a:p>
          <a:p>
            <a:endParaRPr lang="en-GB" dirty="0"/>
          </a:p>
          <a:p>
            <a:endParaRPr lang="en-GB" dirty="0"/>
          </a:p>
          <a:p>
            <a:r>
              <a:rPr lang="en-GB" dirty="0"/>
              <a:t>There are 10 marks for AO2 and the allocation of marks is similar to that in Question 5.</a:t>
            </a:r>
          </a:p>
          <a:p>
            <a:r>
              <a:rPr lang="en-GB" dirty="0"/>
              <a:t>Band 1 responses will be mainly descriptive</a:t>
            </a:r>
          </a:p>
          <a:p>
            <a:r>
              <a:rPr lang="en-GB" dirty="0"/>
              <a:t>Band 2 answers will begin to consider the significance of the issue, but will lack contextual support</a:t>
            </a:r>
          </a:p>
          <a:p>
            <a:r>
              <a:rPr lang="en-GB" dirty="0"/>
              <a:t>Band 3 responses will explain the significance issue and will provide a reasonable level of contextual support.  There will be a judgement about the significance of the issue</a:t>
            </a:r>
          </a:p>
          <a:p>
            <a:r>
              <a:rPr lang="en-GB" dirty="0"/>
              <a:t>For band 4 there will be a clear and focused explanation of the significance of the issue.  Accurate and detailed contextual support will be provided and a clear judgement will be reached.</a:t>
            </a:r>
          </a:p>
        </p:txBody>
      </p:sp>
    </p:spTree>
    <p:extLst>
      <p:ext uri="{BB962C8B-B14F-4D97-AF65-F5344CB8AC3E}">
        <p14:creationId xmlns:p14="http://schemas.microsoft.com/office/powerpoint/2010/main" val="26725897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6 Exemplar</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47CAB167-81D3-4CD4-82CD-9F68396A9E51}"/>
              </a:ext>
            </a:extLst>
          </p:cNvPr>
          <p:cNvSpPr/>
          <p:nvPr/>
        </p:nvSpPr>
        <p:spPr>
          <a:xfrm>
            <a:off x="174813" y="1452282"/>
            <a:ext cx="7869258" cy="553998"/>
          </a:xfrm>
          <a:prstGeom prst="rect">
            <a:avLst/>
          </a:prstGeom>
        </p:spPr>
        <p:txBody>
          <a:bodyPr wrap="square">
            <a:spAutoFit/>
          </a:bodyPr>
          <a:lstStyle/>
          <a:p>
            <a:pPr>
              <a:spcAft>
                <a:spcPts val="0"/>
              </a:spcAft>
            </a:pPr>
            <a:r>
              <a:rPr lang="en-GB" sz="1600" b="1" dirty="0">
                <a:ea typeface="Calibri" panose="020F0502020204030204" pitchFamily="34" charset="0"/>
                <a:cs typeface="Times New Roman" panose="02020603050405020304" pitchFamily="18" charset="0"/>
              </a:rPr>
              <a:t>Question 6</a:t>
            </a:r>
            <a:endParaRPr lang="en-GB" sz="1600" dirty="0">
              <a:ea typeface="Calibri" panose="020F0502020204030204" pitchFamily="34" charset="0"/>
              <a:cs typeface="Times New Roman" panose="02020603050405020304" pitchFamily="18" charset="0"/>
            </a:endParaRPr>
          </a:p>
          <a:p>
            <a:pPr>
              <a:spcAft>
                <a:spcPts val="0"/>
              </a:spcAft>
            </a:pPr>
            <a:r>
              <a:rPr lang="en-GB" sz="1400" dirty="0">
                <a:ea typeface="Calibri" panose="020F0502020204030204" pitchFamily="34" charset="0"/>
                <a:cs typeface="Times New Roman" panose="02020603050405020304" pitchFamily="18" charset="0"/>
              </a:rPr>
              <a:t> </a:t>
            </a:r>
          </a:p>
        </p:txBody>
      </p:sp>
      <p:sp>
        <p:nvSpPr>
          <p:cNvPr id="2" name="Rectangle 1">
            <a:extLst>
              <a:ext uri="{FF2B5EF4-FFF2-40B4-BE49-F238E27FC236}">
                <a16:creationId xmlns:a16="http://schemas.microsoft.com/office/drawing/2014/main" id="{692B08FB-6495-427D-86CC-F0A83F86F74F}"/>
              </a:ext>
            </a:extLst>
          </p:cNvPr>
          <p:cNvSpPr/>
          <p:nvPr/>
        </p:nvSpPr>
        <p:spPr>
          <a:xfrm>
            <a:off x="316007" y="1748118"/>
            <a:ext cx="8525434" cy="5201104"/>
          </a:xfrm>
          <a:prstGeom prst="rect">
            <a:avLst/>
          </a:prstGeom>
        </p:spPr>
        <p:txBody>
          <a:bodyPr wrap="square">
            <a:spAutoFit/>
          </a:bodyPr>
          <a:lstStyle/>
          <a:p>
            <a:pPr>
              <a:lnSpc>
                <a:spcPct val="107000"/>
              </a:lnSpc>
              <a:spcAft>
                <a:spcPts val="800"/>
              </a:spcAft>
            </a:pPr>
            <a:r>
              <a:rPr lang="en-GB" sz="1100" dirty="0">
                <a:ea typeface="Calibri" panose="020F0502020204030204" pitchFamily="34" charset="0"/>
                <a:cs typeface="Times New Roman" panose="02020603050405020304" pitchFamily="18" charset="0"/>
              </a:rPr>
              <a:t>Attitudes towards punishment during the 20</a:t>
            </a:r>
            <a:r>
              <a:rPr lang="en-GB" sz="1100" baseline="30000" dirty="0">
                <a:ea typeface="Calibri" panose="020F0502020204030204" pitchFamily="34" charset="0"/>
                <a:cs typeface="Times New Roman" panose="02020603050405020304" pitchFamily="18" charset="0"/>
              </a:rPr>
              <a:t>th</a:t>
            </a:r>
            <a:r>
              <a:rPr lang="en-GB" sz="1100" dirty="0">
                <a:ea typeface="Calibri" panose="020F0502020204030204" pitchFamily="34" charset="0"/>
                <a:cs typeface="Times New Roman" panose="02020603050405020304" pitchFamily="18" charset="0"/>
              </a:rPr>
              <a:t> century changed a lot and was very significant. </a:t>
            </a:r>
          </a:p>
          <a:p>
            <a:pPr>
              <a:lnSpc>
                <a:spcPct val="107000"/>
              </a:lnSpc>
              <a:spcAft>
                <a:spcPts val="800"/>
              </a:spcAft>
            </a:pPr>
            <a:r>
              <a:rPr lang="en-GB" sz="1100" dirty="0">
                <a:ea typeface="Calibri" panose="020F0502020204030204" pitchFamily="34" charset="0"/>
                <a:cs typeface="Times New Roman" panose="02020603050405020304" pitchFamily="18" charset="0"/>
              </a:rPr>
              <a:t>People began to realise how barbaric and wrong the death penalty was for many reasons. Some include the wrong person being killed (later found not guilty) which was the case for a young boy who was with the murderer but didn’t carry it out, reform could happen and alternative punishments. So in 1967 the death penalty was completely abolished and the last execution on record was in 1964. </a:t>
            </a:r>
          </a:p>
          <a:p>
            <a:pPr>
              <a:lnSpc>
                <a:spcPct val="107000"/>
              </a:lnSpc>
              <a:spcAft>
                <a:spcPts val="800"/>
              </a:spcAft>
            </a:pPr>
            <a:r>
              <a:rPr lang="en-GB" sz="1100" dirty="0">
                <a:ea typeface="Calibri" panose="020F0502020204030204" pitchFamily="34" charset="0"/>
                <a:cs typeface="Times New Roman" panose="02020603050405020304" pitchFamily="18" charset="0"/>
              </a:rPr>
              <a:t>People began to believe that prisoners could be reformed and turn their life around. They believed they could be reformed through borstals for example reforming juvenile criminals this has always been a significant crime. The first borstal was set up in 1902, there was one in Bridgend, Wales which was then Bridgend institute turned into a young offenders institute. These focused on education rather than punishment and were only released when satisfactory improvements had been made. They were then monitored for 3-9 months after release. This was like parole and probation, offenders had to follow sets of rules like a curfew. </a:t>
            </a:r>
          </a:p>
          <a:p>
            <a:pPr>
              <a:lnSpc>
                <a:spcPct val="107000"/>
              </a:lnSpc>
              <a:spcAft>
                <a:spcPts val="800"/>
              </a:spcAft>
            </a:pPr>
            <a:r>
              <a:rPr lang="en-GB" sz="1100" dirty="0">
                <a:ea typeface="Calibri" panose="020F0502020204030204" pitchFamily="34" charset="0"/>
                <a:cs typeface="Times New Roman" panose="02020603050405020304" pitchFamily="18" charset="0"/>
              </a:rPr>
              <a:t>People believed that there could be alternatives to prison as they were overcrowded and had a lot of pressure on them. An example of this is community service. Offenders would have to spend between 40 – 300 hours doing unpaid work which benefitted the local communities like litter picking or gardening. The public can also see a punishment has been given out.</a:t>
            </a:r>
          </a:p>
          <a:p>
            <a:pPr>
              <a:lnSpc>
                <a:spcPct val="107000"/>
              </a:lnSpc>
              <a:spcAft>
                <a:spcPts val="800"/>
              </a:spcAft>
            </a:pPr>
            <a:r>
              <a:rPr lang="en-GB" sz="1100" dirty="0">
                <a:ea typeface="Calibri" panose="020F0502020204030204" pitchFamily="34" charset="0"/>
                <a:cs typeface="Times New Roman" panose="02020603050405020304" pitchFamily="18" charset="0"/>
              </a:rPr>
              <a:t>Overall, the changes in attitudes are significant as it has relieved pressure off the prison system and overcrowding. It also gives evidence that change was needed as people began to realise old punishments were wrong or ineffective. </a:t>
            </a:r>
          </a:p>
          <a:p>
            <a:pPr>
              <a:lnSpc>
                <a:spcPct val="107000"/>
              </a:lnSpc>
              <a:spcAft>
                <a:spcPts val="800"/>
              </a:spcAft>
            </a:pPr>
            <a:r>
              <a:rPr lang="en-GB" sz="1100" b="1" dirty="0">
                <a:ea typeface="Calibri" panose="020F0502020204030204" pitchFamily="34" charset="0"/>
                <a:cs typeface="Times New Roman" panose="02020603050405020304" pitchFamily="18" charset="0"/>
              </a:rPr>
              <a:t>AO1 Band 2 2 marks AO2 Band 4 9 marks Total 11 marks</a:t>
            </a:r>
          </a:p>
          <a:p>
            <a:pPr>
              <a:lnSpc>
                <a:spcPct val="107000"/>
              </a:lnSpc>
              <a:spcAft>
                <a:spcPts val="800"/>
              </a:spcAft>
            </a:pPr>
            <a:r>
              <a:rPr lang="en-GB" sz="1100" b="1" dirty="0">
                <a:ea typeface="Calibri" panose="020F0502020204030204" pitchFamily="34" charset="0"/>
                <a:cs typeface="Times New Roman" panose="02020603050405020304" pitchFamily="18" charset="0"/>
              </a:rPr>
              <a:t> </a:t>
            </a:r>
            <a:endParaRPr lang="en-GB" sz="1100" dirty="0">
              <a:ea typeface="Calibri" panose="020F0502020204030204" pitchFamily="34" charset="0"/>
              <a:cs typeface="Times New Roman" panose="02020603050405020304" pitchFamily="18" charset="0"/>
            </a:endParaRPr>
          </a:p>
          <a:p>
            <a:pPr>
              <a:spcAft>
                <a:spcPts val="0"/>
              </a:spcAft>
            </a:pPr>
            <a:r>
              <a:rPr lang="en-GB" sz="1100" dirty="0">
                <a:solidFill>
                  <a:srgbClr val="000000"/>
                </a:solidFill>
                <a:ea typeface="Calibri" panose="020F0502020204030204" pitchFamily="34" charset="0"/>
                <a:cs typeface="Calibri" panose="020F0502020204030204" pitchFamily="34" charset="0"/>
              </a:rPr>
              <a:t>Significance of one example of change explained.</a:t>
            </a:r>
            <a:endParaRPr lang="en-GB" sz="1100" dirty="0">
              <a:ea typeface="Calibri" panose="020F0502020204030204" pitchFamily="34" charset="0"/>
              <a:cs typeface="Times New Roman" panose="02020603050405020304" pitchFamily="18" charset="0"/>
            </a:endParaRPr>
          </a:p>
          <a:p>
            <a:pPr>
              <a:spcAft>
                <a:spcPts val="0"/>
              </a:spcAft>
            </a:pPr>
            <a:r>
              <a:rPr lang="en-GB" sz="1100" dirty="0">
                <a:solidFill>
                  <a:srgbClr val="000000"/>
                </a:solidFill>
                <a:ea typeface="Calibri" panose="020F0502020204030204" pitchFamily="34" charset="0"/>
                <a:cs typeface="Calibri" panose="020F0502020204030204" pitchFamily="34" charset="0"/>
              </a:rPr>
              <a:t>A second element - reform, particularly of young offenders.</a:t>
            </a:r>
            <a:endParaRPr lang="en-GB" sz="1100" dirty="0">
              <a:ea typeface="Calibri" panose="020F0502020204030204" pitchFamily="34" charset="0"/>
              <a:cs typeface="Times New Roman" panose="02020603050405020304" pitchFamily="18" charset="0"/>
            </a:endParaRPr>
          </a:p>
          <a:p>
            <a:pPr>
              <a:spcAft>
                <a:spcPts val="0"/>
              </a:spcAft>
            </a:pPr>
            <a:r>
              <a:rPr lang="en-GB" sz="1100" dirty="0">
                <a:solidFill>
                  <a:srgbClr val="000000"/>
                </a:solidFill>
                <a:ea typeface="Calibri" panose="020F0502020204030204" pitchFamily="34" charset="0"/>
                <a:cs typeface="Calibri" panose="020F0502020204030204" pitchFamily="34" charset="0"/>
              </a:rPr>
              <a:t>A third element - the significance of alternatives to prison.</a:t>
            </a:r>
            <a:endParaRPr lang="en-GB" sz="1100" dirty="0">
              <a:ea typeface="Calibri" panose="020F0502020204030204" pitchFamily="34" charset="0"/>
              <a:cs typeface="Times New Roman" panose="02020603050405020304" pitchFamily="18" charset="0"/>
            </a:endParaRPr>
          </a:p>
          <a:p>
            <a:pPr>
              <a:spcAft>
                <a:spcPts val="0"/>
              </a:spcAft>
            </a:pPr>
            <a:r>
              <a:rPr lang="en-GB" sz="1100" dirty="0">
                <a:solidFill>
                  <a:srgbClr val="000000"/>
                </a:solidFill>
                <a:ea typeface="Calibri" panose="020F0502020204030204" pitchFamily="34" charset="0"/>
                <a:cs typeface="Calibri" panose="020F0502020204030204" pitchFamily="34" charset="0"/>
              </a:rPr>
              <a:t>A clear summary of the significance of change.</a:t>
            </a:r>
            <a:endParaRPr lang="en-GB" sz="1100" dirty="0">
              <a:ea typeface="Calibri" panose="020F0502020204030204" pitchFamily="34" charset="0"/>
              <a:cs typeface="Times New Roman" panose="02020603050405020304" pitchFamily="18" charset="0"/>
            </a:endParaRPr>
          </a:p>
          <a:p>
            <a:pPr>
              <a:lnSpc>
                <a:spcPct val="107000"/>
              </a:lnSpc>
              <a:spcAft>
                <a:spcPts val="800"/>
              </a:spcAft>
            </a:pPr>
            <a:r>
              <a:rPr lang="en-GB" sz="1100" dirty="0">
                <a:ea typeface="Calibri" panose="020F0502020204030204" pitchFamily="34" charset="0"/>
                <a:cs typeface="Calibri" panose="020F0502020204030204" pitchFamily="34" charset="0"/>
              </a:rPr>
              <a:t>Actual K &amp; U. Fully focused on significance for AO3</a:t>
            </a:r>
            <a:endParaRPr lang="en-GB" sz="1100" dirty="0">
              <a:ea typeface="Calibri" panose="020F0502020204030204" pitchFamily="34" charset="0"/>
              <a:cs typeface="Times New Roman" panose="02020603050405020304" pitchFamily="18" charset="0"/>
            </a:endParaRPr>
          </a:p>
          <a:p>
            <a:pPr>
              <a:lnSpc>
                <a:spcPct val="107000"/>
              </a:lnSpc>
              <a:spcAft>
                <a:spcPts val="0"/>
              </a:spcAft>
            </a:pPr>
            <a:r>
              <a:rPr lang="en-GB" sz="1100" dirty="0">
                <a:solidFill>
                  <a:srgbClr val="000000"/>
                </a:solidFill>
                <a:ea typeface="Calibri" panose="020F0502020204030204" pitchFamily="34" charset="0"/>
                <a:cs typeface="Calibri" panose="020F0502020204030204" pitchFamily="34" charset="0"/>
              </a:rPr>
              <a:t>AO1 - detailed knowledge therefore Band 2. AO2 - this answer is fully focused on the significance of changes in attitude. It provides a number of examples of those changes and gives contextual support to show why they were significant.  Therefore, this is Band 4 (9 marks).</a:t>
            </a:r>
            <a:endParaRPr lang="en-GB" sz="1100" dirty="0">
              <a:ea typeface="Calibri" panose="020F0502020204030204" pitchFamily="34" charset="0"/>
              <a:cs typeface="Times New Roman" panose="02020603050405020304" pitchFamily="18" charset="0"/>
            </a:endParaRPr>
          </a:p>
          <a:p>
            <a:pPr>
              <a:spcAft>
                <a:spcPts val="0"/>
              </a:spcAft>
            </a:pPr>
            <a:r>
              <a:rPr lang="en-GB" sz="1100" dirty="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32592563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7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3" name="Picture 2">
            <a:extLst>
              <a:ext uri="{FF2B5EF4-FFF2-40B4-BE49-F238E27FC236}">
                <a16:creationId xmlns:a16="http://schemas.microsoft.com/office/drawing/2014/main" id="{ADB47615-9DFC-4A72-A86F-DF9E356AF426}"/>
              </a:ext>
            </a:extLst>
          </p:cNvPr>
          <p:cNvPicPr>
            <a:picLocks noChangeAspect="1"/>
          </p:cNvPicPr>
          <p:nvPr/>
        </p:nvPicPr>
        <p:blipFill>
          <a:blip r:embed="rId3"/>
          <a:stretch>
            <a:fillRect/>
          </a:stretch>
        </p:blipFill>
        <p:spPr>
          <a:xfrm>
            <a:off x="118038" y="1413163"/>
            <a:ext cx="4453962" cy="1673556"/>
          </a:xfrm>
          <a:prstGeom prst="rect">
            <a:avLst/>
          </a:prstGeom>
        </p:spPr>
      </p:pic>
      <p:pic>
        <p:nvPicPr>
          <p:cNvPr id="5" name="Picture 4">
            <a:extLst>
              <a:ext uri="{FF2B5EF4-FFF2-40B4-BE49-F238E27FC236}">
                <a16:creationId xmlns:a16="http://schemas.microsoft.com/office/drawing/2014/main" id="{10E132F8-FE57-4691-9529-4EE1D53E24DA}"/>
              </a:ext>
            </a:extLst>
          </p:cNvPr>
          <p:cNvPicPr>
            <a:picLocks noChangeAspect="1"/>
          </p:cNvPicPr>
          <p:nvPr/>
        </p:nvPicPr>
        <p:blipFill>
          <a:blip r:embed="rId4"/>
          <a:stretch>
            <a:fillRect/>
          </a:stretch>
        </p:blipFill>
        <p:spPr>
          <a:xfrm>
            <a:off x="118038" y="3190785"/>
            <a:ext cx="4453962" cy="1398285"/>
          </a:xfrm>
          <a:prstGeom prst="rect">
            <a:avLst/>
          </a:prstGeom>
        </p:spPr>
      </p:pic>
    </p:spTree>
    <p:extLst>
      <p:ext uri="{BB962C8B-B14F-4D97-AF65-F5344CB8AC3E}">
        <p14:creationId xmlns:p14="http://schemas.microsoft.com/office/powerpoint/2010/main" val="2012637616"/>
      </p:ext>
    </p:extLst>
  </p:cSld>
  <p:clrMapOvr>
    <a:masterClrMapping/>
  </p:clrMapOvr>
  <mc:AlternateContent xmlns:mc="http://schemas.openxmlformats.org/markup-compatibility/2006" xmlns:p14="http://schemas.microsoft.com/office/powerpoint/2010/main">
    <mc:Choice Requires="p14">
      <p:transition spd="slow" p14:dur="2000" advTm="126119"/>
    </mc:Choice>
    <mc:Fallback xmlns="">
      <p:transition spd="slow" advTm="126119"/>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7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4" name="Rectangle 3">
            <a:extLst>
              <a:ext uri="{FF2B5EF4-FFF2-40B4-BE49-F238E27FC236}">
                <a16:creationId xmlns:a16="http://schemas.microsoft.com/office/drawing/2014/main" id="{99A0316C-D149-4B48-8B7D-1D342DC1CDB6}"/>
              </a:ext>
            </a:extLst>
          </p:cNvPr>
          <p:cNvSpPr/>
          <p:nvPr/>
        </p:nvSpPr>
        <p:spPr>
          <a:xfrm>
            <a:off x="282389" y="1532965"/>
            <a:ext cx="8633012" cy="5016758"/>
          </a:xfrm>
          <a:prstGeom prst="rect">
            <a:avLst/>
          </a:prstGeom>
        </p:spPr>
        <p:txBody>
          <a:bodyPr wrap="square">
            <a:spAutoFit/>
          </a:bodyPr>
          <a:lstStyle/>
          <a:p>
            <a:r>
              <a:rPr lang="en-GB" sz="1600" dirty="0"/>
              <a:t>Question 7 requires candidates to examine and analyse the extent of change (and continuity) over time for the set issue in the question. Since the focus is on change over time, Question 7 is probably best answered with a chronological approach. Candidates should start at the beginning (whether that is the late medieval period or Tudor times) and work forward to the present.  This means that, as candidates progress through the three historical eras, they can highlight and analyse the extent of change or improvement or success during each period as they develop their essay.</a:t>
            </a:r>
          </a:p>
          <a:p>
            <a:r>
              <a:rPr lang="en-GB" sz="1600" dirty="0"/>
              <a:t> </a:t>
            </a:r>
          </a:p>
          <a:p>
            <a:r>
              <a:rPr lang="en-GB" sz="1600" dirty="0"/>
              <a:t>There are a number of factors which might affect how effective a response is:</a:t>
            </a:r>
          </a:p>
          <a:p>
            <a:r>
              <a:rPr lang="en-GB" sz="1600" dirty="0"/>
              <a:t> </a:t>
            </a:r>
          </a:p>
          <a:p>
            <a:pPr lvl="0"/>
            <a:r>
              <a:rPr lang="en-GB" sz="1600" dirty="0"/>
              <a:t>The most obvious is a lack of knowledge which has an impact on AO1, as well as having a knock-on effect on AO2.  This is the main reason why candidates could fail to score highly in this question.</a:t>
            </a:r>
          </a:p>
          <a:p>
            <a:pPr lvl="0"/>
            <a:r>
              <a:rPr lang="en-GB" sz="1600" dirty="0"/>
              <a:t>For AO1, to get into Bands 3 and 4 candidates must bring in examples of the Welsh context – for Band 4 at least one example from all three eras.  </a:t>
            </a:r>
          </a:p>
          <a:p>
            <a:pPr lvl="0"/>
            <a:r>
              <a:rPr lang="en-GB" sz="1600" dirty="0"/>
              <a:t>Failing to cover only two historical eras, instead of three. This means that candidates are very unlikely to get beyond Band 2 for both AO1 and AO2, unless their answer shows detailed knowledge and is well-analysed.</a:t>
            </a:r>
          </a:p>
          <a:p>
            <a:pPr lvl="0"/>
            <a:r>
              <a:rPr lang="en-GB" sz="1600" dirty="0"/>
              <a:t>Candidates do need to keep a focus on the demands of the essay – the extent of change, the degree of improvement etc., over time.  Candidates should try not to write what is essentially a descriptive narrative with a sentence of “analysis” tacked on at the end of each paragraph. Analysis of the extent of change etc should be integrated into the main body of their answer.</a:t>
            </a:r>
          </a:p>
        </p:txBody>
      </p:sp>
    </p:spTree>
    <p:extLst>
      <p:ext uri="{BB962C8B-B14F-4D97-AF65-F5344CB8AC3E}">
        <p14:creationId xmlns:p14="http://schemas.microsoft.com/office/powerpoint/2010/main" val="612535572"/>
      </p:ext>
    </p:extLst>
  </p:cSld>
  <p:clrMapOvr>
    <a:masterClrMapping/>
  </p:clrMapOvr>
  <mc:AlternateContent xmlns:mc="http://schemas.openxmlformats.org/markup-compatibility/2006" xmlns:p14="http://schemas.microsoft.com/office/powerpoint/2010/main">
    <mc:Choice Requires="p14">
      <p:transition spd="slow" p14:dur="2000" advTm="126119"/>
    </mc:Choice>
    <mc:Fallback xmlns="">
      <p:transition spd="slow" advTm="126119"/>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2D8606EE-CB38-4E10-A406-9810F563FC55}"/>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7</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2" name="Picture 1">
            <a:extLst>
              <a:ext uri="{FF2B5EF4-FFF2-40B4-BE49-F238E27FC236}">
                <a16:creationId xmlns:a16="http://schemas.microsoft.com/office/drawing/2014/main" id="{F82067BB-978B-4A32-85F7-F4F69E124136}"/>
              </a:ext>
            </a:extLst>
          </p:cNvPr>
          <p:cNvPicPr>
            <a:picLocks noChangeAspect="1"/>
          </p:cNvPicPr>
          <p:nvPr/>
        </p:nvPicPr>
        <p:blipFill>
          <a:blip r:embed="rId2"/>
          <a:stretch>
            <a:fillRect/>
          </a:stretch>
        </p:blipFill>
        <p:spPr>
          <a:xfrm>
            <a:off x="27963" y="1857830"/>
            <a:ext cx="4210146" cy="3904342"/>
          </a:xfrm>
          <a:prstGeom prst="rect">
            <a:avLst/>
          </a:prstGeom>
        </p:spPr>
      </p:pic>
      <p:pic>
        <p:nvPicPr>
          <p:cNvPr id="3" name="Picture 2">
            <a:extLst>
              <a:ext uri="{FF2B5EF4-FFF2-40B4-BE49-F238E27FC236}">
                <a16:creationId xmlns:a16="http://schemas.microsoft.com/office/drawing/2014/main" id="{DC840D34-4D7B-4513-B791-4B04D05C408A}"/>
              </a:ext>
            </a:extLst>
          </p:cNvPr>
          <p:cNvPicPr>
            <a:picLocks noChangeAspect="1"/>
          </p:cNvPicPr>
          <p:nvPr/>
        </p:nvPicPr>
        <p:blipFill>
          <a:blip r:embed="rId3"/>
          <a:stretch>
            <a:fillRect/>
          </a:stretch>
        </p:blipFill>
        <p:spPr>
          <a:xfrm>
            <a:off x="4359823" y="2336799"/>
            <a:ext cx="4687528" cy="2815772"/>
          </a:xfrm>
          <a:prstGeom prst="rect">
            <a:avLst/>
          </a:prstGeom>
        </p:spPr>
      </p:pic>
    </p:spTree>
    <p:extLst>
      <p:ext uri="{BB962C8B-B14F-4D97-AF65-F5344CB8AC3E}">
        <p14:creationId xmlns:p14="http://schemas.microsoft.com/office/powerpoint/2010/main" val="4015609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2D8606EE-CB38-4E10-A406-9810F563FC55}"/>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7</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5" name="Picture 4">
            <a:extLst>
              <a:ext uri="{FF2B5EF4-FFF2-40B4-BE49-F238E27FC236}">
                <a16:creationId xmlns:a16="http://schemas.microsoft.com/office/drawing/2014/main" id="{79D273DA-0378-41E1-9330-EB46B7C71ADF}"/>
              </a:ext>
            </a:extLst>
          </p:cNvPr>
          <p:cNvPicPr>
            <a:picLocks noChangeAspect="1"/>
          </p:cNvPicPr>
          <p:nvPr/>
        </p:nvPicPr>
        <p:blipFill>
          <a:blip r:embed="rId3"/>
          <a:stretch>
            <a:fillRect/>
          </a:stretch>
        </p:blipFill>
        <p:spPr>
          <a:xfrm>
            <a:off x="1937970" y="1385966"/>
            <a:ext cx="5268060" cy="5363323"/>
          </a:xfrm>
          <a:prstGeom prst="rect">
            <a:avLst/>
          </a:prstGeom>
        </p:spPr>
      </p:pic>
    </p:spTree>
    <p:extLst>
      <p:ext uri="{BB962C8B-B14F-4D97-AF65-F5344CB8AC3E}">
        <p14:creationId xmlns:p14="http://schemas.microsoft.com/office/powerpoint/2010/main" val="31920165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2D8606EE-CB38-4E10-A406-9810F563FC55}"/>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7</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01B69515-7CFE-4045-9B75-29177F90032E}"/>
              </a:ext>
            </a:extLst>
          </p:cNvPr>
          <p:cNvSpPr/>
          <p:nvPr/>
        </p:nvSpPr>
        <p:spPr>
          <a:xfrm>
            <a:off x="356347" y="1438835"/>
            <a:ext cx="8565777" cy="5909310"/>
          </a:xfrm>
          <a:prstGeom prst="rect">
            <a:avLst/>
          </a:prstGeom>
        </p:spPr>
        <p:txBody>
          <a:bodyPr wrap="square">
            <a:spAutoFit/>
          </a:bodyPr>
          <a:lstStyle/>
          <a:p>
            <a:r>
              <a:rPr lang="en-GB" sz="1200" dirty="0"/>
              <a:t>Question 7 assesses both AO1 and AO2.  As with the previous questions, you are advised to underline in red where examples of AO1 are evident and use the highlighter for AO2.</a:t>
            </a:r>
          </a:p>
          <a:p>
            <a:endParaRPr lang="en-GB" sz="1200" dirty="0"/>
          </a:p>
          <a:p>
            <a:r>
              <a:rPr lang="en-GB" sz="1200" dirty="0"/>
              <a:t>During the 2019 exam process, different examiners used different strategies to mark this question.  Most marked line by line, paragraph by paragraph, underlining for AO1 and highlighting for AO3.  At the end of the question they then looked back through the answer and allocated the relevant Band and marks for each AO.  Others preferred to scan though once, underlining for AO1, and then read through a second time to highlight examples of AO2.  </a:t>
            </a:r>
          </a:p>
          <a:p>
            <a:endParaRPr lang="en-GB" sz="1200" dirty="0"/>
          </a:p>
          <a:p>
            <a:r>
              <a:rPr lang="en-GB" sz="1200" dirty="0"/>
              <a:t>When marking this question we also have to look for references to the Welsh context which, as was mentioned in the last slide, candidates need to provide if they are to get into Bands 3 and 4 for AO1.  In 2019 some examiners used a double underline to differentiate the Welsh references from the more general knowledge in AO1, which made it easier for them to allocate AO1 marks at the end of the essay. </a:t>
            </a:r>
          </a:p>
          <a:p>
            <a:endParaRPr lang="en-GB" sz="1200" dirty="0"/>
          </a:p>
          <a:p>
            <a:r>
              <a:rPr lang="en-GB" sz="1200" dirty="0"/>
              <a:t>For AO1 consider the following </a:t>
            </a:r>
          </a:p>
          <a:p>
            <a:r>
              <a:rPr lang="en-GB" sz="1200" dirty="0"/>
              <a:t>Band 1 answers will display only basic knowledge</a:t>
            </a:r>
          </a:p>
          <a:p>
            <a:r>
              <a:rPr lang="en-GB" sz="1200" dirty="0"/>
              <a:t>Band 2 answers will demonstrate some knowledge</a:t>
            </a:r>
          </a:p>
          <a:p>
            <a:r>
              <a:rPr lang="en-GB" sz="1200" dirty="0"/>
              <a:t>Band 3 responses will show a detailed knowledge, with clear references to the Welsh context</a:t>
            </a:r>
          </a:p>
          <a:p>
            <a:r>
              <a:rPr lang="en-GB" sz="1200" dirty="0"/>
              <a:t>For Band 4 candidates will demonstrate a very detailed knowledge with clear references to the Welsh context across all three historical eras </a:t>
            </a:r>
          </a:p>
          <a:p>
            <a:endParaRPr lang="en-GB" sz="1200" dirty="0"/>
          </a:p>
          <a:p>
            <a:r>
              <a:rPr lang="en-GB" sz="1200" dirty="0"/>
              <a:t>For AO2</a:t>
            </a:r>
          </a:p>
          <a:p>
            <a:r>
              <a:rPr lang="en-GB" sz="1200" dirty="0"/>
              <a:t>Band 1 responses will be generalised and with little analysis of the set question</a:t>
            </a:r>
          </a:p>
          <a:p>
            <a:r>
              <a:rPr lang="en-GB" sz="1200" dirty="0"/>
              <a:t>Band 2 answers will show only a basic analysis of developments across all three historical eras, with limited reference to variations in the extent of change.  Band 2 should also be used for candidates who produce a more developed analysis but consider only two historical eras</a:t>
            </a:r>
          </a:p>
          <a:p>
            <a:r>
              <a:rPr lang="en-GB" sz="1200" dirty="0"/>
              <a:t>Band 3 responses will give a partial analysis of the set question. There will be a consideration of variation in the extent of changes over time, together with the relevant contextual support.</a:t>
            </a:r>
          </a:p>
          <a:p>
            <a:r>
              <a:rPr lang="en-GB" sz="1200" dirty="0"/>
              <a:t>Band 4 answers will provide a full analysis of the set question. There will be clear analysis of variations in the extent of change, with detailed and accurate contextual support.  </a:t>
            </a:r>
          </a:p>
          <a:p>
            <a:endParaRPr lang="en-GB" sz="1200" dirty="0"/>
          </a:p>
          <a:p>
            <a:endParaRPr lang="en-GB" dirty="0"/>
          </a:p>
        </p:txBody>
      </p:sp>
    </p:spTree>
    <p:extLst>
      <p:ext uri="{BB962C8B-B14F-4D97-AF65-F5344CB8AC3E}">
        <p14:creationId xmlns:p14="http://schemas.microsoft.com/office/powerpoint/2010/main" val="263014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7 Exemplar</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47CAB167-81D3-4CD4-82CD-9F68396A9E51}"/>
              </a:ext>
            </a:extLst>
          </p:cNvPr>
          <p:cNvSpPr/>
          <p:nvPr/>
        </p:nvSpPr>
        <p:spPr>
          <a:xfrm>
            <a:off x="168089" y="1432112"/>
            <a:ext cx="7875982" cy="553998"/>
          </a:xfrm>
          <a:prstGeom prst="rect">
            <a:avLst/>
          </a:prstGeom>
        </p:spPr>
        <p:txBody>
          <a:bodyPr wrap="square">
            <a:spAutoFit/>
          </a:bodyPr>
          <a:lstStyle/>
          <a:p>
            <a:pPr>
              <a:spcAft>
                <a:spcPts val="0"/>
              </a:spcAft>
            </a:pPr>
            <a:r>
              <a:rPr lang="en-GB" sz="1600" b="1" dirty="0">
                <a:ea typeface="Calibri" panose="020F0502020204030204" pitchFamily="34" charset="0"/>
                <a:cs typeface="Times New Roman" panose="02020603050405020304" pitchFamily="18" charset="0"/>
              </a:rPr>
              <a:t>Question 7</a:t>
            </a:r>
            <a:endParaRPr lang="en-GB" sz="1600" dirty="0">
              <a:ea typeface="Calibri" panose="020F0502020204030204" pitchFamily="34" charset="0"/>
              <a:cs typeface="Times New Roman" panose="02020603050405020304" pitchFamily="18" charset="0"/>
            </a:endParaRPr>
          </a:p>
          <a:p>
            <a:pPr>
              <a:spcAft>
                <a:spcPts val="0"/>
              </a:spcAft>
            </a:pPr>
            <a:r>
              <a:rPr lang="en-GB" sz="1400" dirty="0">
                <a:ea typeface="Calibri" panose="020F0502020204030204" pitchFamily="34" charset="0"/>
                <a:cs typeface="Times New Roman" panose="02020603050405020304" pitchFamily="18" charset="0"/>
              </a:rPr>
              <a:t> </a:t>
            </a:r>
          </a:p>
        </p:txBody>
      </p:sp>
      <p:sp>
        <p:nvSpPr>
          <p:cNvPr id="2" name="Rectangle 1">
            <a:extLst>
              <a:ext uri="{FF2B5EF4-FFF2-40B4-BE49-F238E27FC236}">
                <a16:creationId xmlns:a16="http://schemas.microsoft.com/office/drawing/2014/main" id="{D4E51DCC-2E2F-4736-8285-D1A0A006FAFF}"/>
              </a:ext>
            </a:extLst>
          </p:cNvPr>
          <p:cNvSpPr/>
          <p:nvPr/>
        </p:nvSpPr>
        <p:spPr>
          <a:xfrm>
            <a:off x="248772" y="1828800"/>
            <a:ext cx="8606116" cy="4670061"/>
          </a:xfrm>
          <a:prstGeom prst="rect">
            <a:avLst/>
          </a:prstGeom>
        </p:spPr>
        <p:txBody>
          <a:bodyPr wrap="square">
            <a:spAutoFit/>
          </a:bodyPr>
          <a:lstStyle/>
          <a:p>
            <a:pPr>
              <a:lnSpc>
                <a:spcPct val="107000"/>
              </a:lnSpc>
              <a:spcAft>
                <a:spcPts val="800"/>
              </a:spcAft>
            </a:pPr>
            <a:r>
              <a:rPr lang="en-GB" sz="900" dirty="0">
                <a:ea typeface="Calibri" panose="020F0502020204030204" pitchFamily="34" charset="0"/>
                <a:cs typeface="Times New Roman" panose="02020603050405020304" pitchFamily="18" charset="0"/>
              </a:rPr>
              <a:t>Methods of combatting crime have not always been successful. It began very ineffectively in Tudor times to becoming much more effective now. </a:t>
            </a:r>
          </a:p>
          <a:p>
            <a:pPr>
              <a:lnSpc>
                <a:spcPct val="107000"/>
              </a:lnSpc>
              <a:spcAft>
                <a:spcPts val="800"/>
              </a:spcAft>
            </a:pPr>
            <a:r>
              <a:rPr lang="en-GB" sz="900" dirty="0">
                <a:ea typeface="Calibri" panose="020F0502020204030204" pitchFamily="34" charset="0"/>
                <a:cs typeface="Times New Roman" panose="02020603050405020304" pitchFamily="18" charset="0"/>
              </a:rPr>
              <a:t>Combating crime in the 16</a:t>
            </a:r>
            <a:r>
              <a:rPr lang="en-GB" sz="900" baseline="30000" dirty="0">
                <a:ea typeface="Calibri" panose="020F0502020204030204" pitchFamily="34" charset="0"/>
                <a:cs typeface="Times New Roman" panose="02020603050405020304" pitchFamily="18" charset="0"/>
              </a:rPr>
              <a:t>th</a:t>
            </a:r>
            <a:r>
              <a:rPr lang="en-GB" sz="900" dirty="0">
                <a:ea typeface="Calibri" panose="020F0502020204030204" pitchFamily="34" charset="0"/>
                <a:cs typeface="Times New Roman" panose="02020603050405020304" pitchFamily="18" charset="0"/>
              </a:rPr>
              <a:t> and 17</a:t>
            </a:r>
            <a:r>
              <a:rPr lang="en-GB" sz="900" baseline="30000" dirty="0">
                <a:ea typeface="Calibri" panose="020F0502020204030204" pitchFamily="34" charset="0"/>
                <a:cs typeface="Times New Roman" panose="02020603050405020304" pitchFamily="18" charset="0"/>
              </a:rPr>
              <a:t>th</a:t>
            </a:r>
            <a:r>
              <a:rPr lang="en-GB" sz="900" dirty="0">
                <a:ea typeface="Calibri" panose="020F0502020204030204" pitchFamily="34" charset="0"/>
                <a:cs typeface="Times New Roman" panose="02020603050405020304" pitchFamily="18" charset="0"/>
              </a:rPr>
              <a:t> centuries was very unsuccessful and ineffective. The main idea was based on civic responsibility. Britain was policed by JP’s, rich, male landowners who were unpaid but loved the power. They attended Petty sessions for minor crimes and Quarter sessions for more serious crimes. They were ineffective. The country was also policed by Charlies/watchmen who made combatting crime unsuccessful as they were usually old and fell asleep/ were drunk on the job. Parish constables were men picked to do the job and followed what JP’s said but were unsuccessful as the job was unpaid, burdensome and had a negative effect on their livelihood. </a:t>
            </a:r>
          </a:p>
          <a:p>
            <a:pPr>
              <a:lnSpc>
                <a:spcPct val="107000"/>
              </a:lnSpc>
              <a:spcAft>
                <a:spcPts val="800"/>
              </a:spcAft>
            </a:pPr>
            <a:r>
              <a:rPr lang="en-GB" sz="900" dirty="0">
                <a:ea typeface="Calibri" panose="020F0502020204030204" pitchFamily="34" charset="0"/>
                <a:cs typeface="Times New Roman" panose="02020603050405020304" pitchFamily="18" charset="0"/>
              </a:rPr>
              <a:t>The 18</a:t>
            </a:r>
            <a:r>
              <a:rPr lang="en-GB" sz="900" baseline="30000" dirty="0">
                <a:ea typeface="Calibri" panose="020F0502020204030204" pitchFamily="34" charset="0"/>
                <a:cs typeface="Times New Roman" panose="02020603050405020304" pitchFamily="18" charset="0"/>
              </a:rPr>
              <a:t>th</a:t>
            </a:r>
            <a:r>
              <a:rPr lang="en-GB" sz="900" dirty="0">
                <a:ea typeface="Calibri" panose="020F0502020204030204" pitchFamily="34" charset="0"/>
                <a:cs typeface="Times New Roman" panose="02020603050405020304" pitchFamily="18" charset="0"/>
              </a:rPr>
              <a:t> and 19</a:t>
            </a:r>
            <a:r>
              <a:rPr lang="en-GB" sz="900" baseline="30000" dirty="0">
                <a:ea typeface="Calibri" panose="020F0502020204030204" pitchFamily="34" charset="0"/>
                <a:cs typeface="Times New Roman" panose="02020603050405020304" pitchFamily="18" charset="0"/>
              </a:rPr>
              <a:t>th</a:t>
            </a:r>
            <a:r>
              <a:rPr lang="en-GB" sz="900" dirty="0">
                <a:ea typeface="Calibri" panose="020F0502020204030204" pitchFamily="34" charset="0"/>
                <a:cs typeface="Times New Roman" panose="02020603050405020304" pitchFamily="18" charset="0"/>
              </a:rPr>
              <a:t> centuries saw some success with combatting crime but it was limited. Henry Fielding set up the Bow Street Runners in the 18</a:t>
            </a:r>
            <a:r>
              <a:rPr lang="en-GB" sz="900" baseline="30000" dirty="0">
                <a:ea typeface="Calibri" panose="020F0502020204030204" pitchFamily="34" charset="0"/>
                <a:cs typeface="Times New Roman" panose="02020603050405020304" pitchFamily="18" charset="0"/>
              </a:rPr>
              <a:t>th</a:t>
            </a:r>
            <a:r>
              <a:rPr lang="en-GB" sz="900" dirty="0">
                <a:ea typeface="Calibri" panose="020F0502020204030204" pitchFamily="34" charset="0"/>
                <a:cs typeface="Times New Roman" panose="02020603050405020304" pitchFamily="18" charset="0"/>
              </a:rPr>
              <a:t> Century which were successful to a certain extent as they were paid, trained and honest. There were 6 of them to begin with but then later changed. They were successful with their work in Bow Street but nowhere else in Britain. The 19</a:t>
            </a:r>
            <a:r>
              <a:rPr lang="en-GB" sz="900" baseline="30000" dirty="0">
                <a:ea typeface="Calibri" panose="020F0502020204030204" pitchFamily="34" charset="0"/>
                <a:cs typeface="Times New Roman" panose="02020603050405020304" pitchFamily="18" charset="0"/>
              </a:rPr>
              <a:t>th</a:t>
            </a:r>
            <a:r>
              <a:rPr lang="en-GB" sz="900" dirty="0">
                <a:ea typeface="Calibri" panose="020F0502020204030204" pitchFamily="34" charset="0"/>
                <a:cs typeface="Times New Roman" panose="02020603050405020304" pitchFamily="18" charset="0"/>
              </a:rPr>
              <a:t> Century was a massive turning point in combatting crime but was slow. Robert Peel set up the Met Police Act in 1829 and wiped out the Bow Street Runners as they policed a 15 mile radius from the centre of London. The police had to be 35 and over, 5” 7 plus, able to read and write and healthy. There were 3200 of them but 2200 were fired showing they were successful as they wanted the best men. During the 19</a:t>
            </a:r>
            <a:r>
              <a:rPr lang="en-GB" sz="900" baseline="30000" dirty="0">
                <a:ea typeface="Calibri" panose="020F0502020204030204" pitchFamily="34" charset="0"/>
                <a:cs typeface="Times New Roman" panose="02020603050405020304" pitchFamily="18" charset="0"/>
              </a:rPr>
              <a:t>th</a:t>
            </a:r>
            <a:r>
              <a:rPr lang="en-GB" sz="900" dirty="0">
                <a:ea typeface="Calibri" panose="020F0502020204030204" pitchFamily="34" charset="0"/>
                <a:cs typeface="Times New Roman" panose="02020603050405020304" pitchFamily="18" charset="0"/>
              </a:rPr>
              <a:t> Century the County and Borough Act passed which made it compulsory for every county to have a police force. In Cardiff they had 5 constables and in Swansea had 7. This was successful as police were operating everywhere. </a:t>
            </a:r>
          </a:p>
          <a:p>
            <a:pPr>
              <a:lnSpc>
                <a:spcPct val="107000"/>
              </a:lnSpc>
              <a:spcAft>
                <a:spcPts val="800"/>
              </a:spcAft>
            </a:pPr>
            <a:r>
              <a:rPr lang="en-GB" sz="900" dirty="0">
                <a:ea typeface="Calibri" panose="020F0502020204030204" pitchFamily="34" charset="0"/>
                <a:cs typeface="Times New Roman" panose="02020603050405020304" pitchFamily="18" charset="0"/>
              </a:rPr>
              <a:t>Combatting crime continued to be successful in the 20</a:t>
            </a:r>
            <a:r>
              <a:rPr lang="en-GB" sz="900" baseline="30000" dirty="0">
                <a:ea typeface="Calibri" panose="020F0502020204030204" pitchFamily="34" charset="0"/>
                <a:cs typeface="Times New Roman" panose="02020603050405020304" pitchFamily="18" charset="0"/>
              </a:rPr>
              <a:t>th</a:t>
            </a:r>
            <a:r>
              <a:rPr lang="en-GB" sz="900" dirty="0">
                <a:ea typeface="Calibri" panose="020F0502020204030204" pitchFamily="34" charset="0"/>
                <a:cs typeface="Times New Roman" panose="02020603050405020304" pitchFamily="18" charset="0"/>
              </a:rPr>
              <a:t> and 21</a:t>
            </a:r>
            <a:r>
              <a:rPr lang="en-GB" sz="900" baseline="30000" dirty="0">
                <a:ea typeface="Calibri" panose="020F0502020204030204" pitchFamily="34" charset="0"/>
                <a:cs typeface="Times New Roman" panose="02020603050405020304" pitchFamily="18" charset="0"/>
              </a:rPr>
              <a:t>st</a:t>
            </a:r>
            <a:r>
              <a:rPr lang="en-GB" sz="900" dirty="0">
                <a:ea typeface="Calibri" panose="020F0502020204030204" pitchFamily="34" charset="0"/>
                <a:cs typeface="Times New Roman" panose="02020603050405020304" pitchFamily="18" charset="0"/>
              </a:rPr>
              <a:t> centuries due to specialisation, transport and creating larger forces. Specialisation in technology and science helped it be successful due to fingerprinting. This helped police find and eliminate suspects of a crime. Transport has also improved “Bobby on the Beat” with fast arrival cars. This made it more successful as police could get to the scene faster. For example, a helicopter has a scramble time of just 4 minutes and can do things like detect missing people making combatting crime successful. Forces also come together in these centuries like Newport and Monmouthshire in Wales merged to make one police force. This made combatting crime successful as the police can share resources and help each other in a big team. </a:t>
            </a:r>
          </a:p>
          <a:p>
            <a:pPr>
              <a:lnSpc>
                <a:spcPct val="107000"/>
              </a:lnSpc>
              <a:spcAft>
                <a:spcPts val="800"/>
              </a:spcAft>
            </a:pPr>
            <a:r>
              <a:rPr lang="en-GB" sz="900" dirty="0">
                <a:ea typeface="Calibri" panose="020F0502020204030204" pitchFamily="34" charset="0"/>
                <a:cs typeface="Times New Roman" panose="02020603050405020304" pitchFamily="18" charset="0"/>
              </a:rPr>
              <a:t>Overall, methods of combatting crime has not always been a success. It has changed a lot through the centuries. In the 16</a:t>
            </a:r>
            <a:r>
              <a:rPr lang="en-GB" sz="900" baseline="30000" dirty="0">
                <a:ea typeface="Calibri" panose="020F0502020204030204" pitchFamily="34" charset="0"/>
                <a:cs typeface="Times New Roman" panose="02020603050405020304" pitchFamily="18" charset="0"/>
              </a:rPr>
              <a:t>th</a:t>
            </a:r>
            <a:r>
              <a:rPr lang="en-GB" sz="900" dirty="0">
                <a:ea typeface="Calibri" panose="020F0502020204030204" pitchFamily="34" charset="0"/>
                <a:cs typeface="Times New Roman" panose="02020603050405020304" pitchFamily="18" charset="0"/>
              </a:rPr>
              <a:t> and  17</a:t>
            </a:r>
            <a:r>
              <a:rPr lang="en-GB" sz="900" baseline="30000" dirty="0">
                <a:ea typeface="Calibri" panose="020F0502020204030204" pitchFamily="34" charset="0"/>
                <a:cs typeface="Times New Roman" panose="02020603050405020304" pitchFamily="18" charset="0"/>
              </a:rPr>
              <a:t>th</a:t>
            </a:r>
            <a:r>
              <a:rPr lang="en-GB" sz="900" dirty="0">
                <a:ea typeface="Calibri" panose="020F0502020204030204" pitchFamily="34" charset="0"/>
                <a:cs typeface="Times New Roman" panose="02020603050405020304" pitchFamily="18" charset="0"/>
              </a:rPr>
              <a:t> centuries, methods were very unsuccessful due to being a burden and unpaid. In the 18</a:t>
            </a:r>
            <a:r>
              <a:rPr lang="en-GB" sz="900" baseline="30000" dirty="0">
                <a:ea typeface="Calibri" panose="020F0502020204030204" pitchFamily="34" charset="0"/>
                <a:cs typeface="Times New Roman" panose="02020603050405020304" pitchFamily="18" charset="0"/>
              </a:rPr>
              <a:t>th</a:t>
            </a:r>
            <a:r>
              <a:rPr lang="en-GB" sz="900" dirty="0">
                <a:ea typeface="Calibri" panose="020F0502020204030204" pitchFamily="34" charset="0"/>
                <a:cs typeface="Times New Roman" panose="02020603050405020304" pitchFamily="18" charset="0"/>
              </a:rPr>
              <a:t> century there was more success due to the Bow Street Runners but not a significant amount. The 19</a:t>
            </a:r>
            <a:r>
              <a:rPr lang="en-GB" sz="900" baseline="30000" dirty="0">
                <a:ea typeface="Calibri" panose="020F0502020204030204" pitchFamily="34" charset="0"/>
                <a:cs typeface="Times New Roman" panose="02020603050405020304" pitchFamily="18" charset="0"/>
              </a:rPr>
              <a:t>th</a:t>
            </a:r>
            <a:r>
              <a:rPr lang="en-GB" sz="900" dirty="0">
                <a:ea typeface="Calibri" panose="020F0502020204030204" pitchFamily="34" charset="0"/>
                <a:cs typeface="Times New Roman" panose="02020603050405020304" pitchFamily="18" charset="0"/>
              </a:rPr>
              <a:t> century was a massive turning point and was very successful even though it was slow. This success has continued and grown through till the modern day. </a:t>
            </a:r>
          </a:p>
          <a:p>
            <a:pPr>
              <a:spcAft>
                <a:spcPts val="0"/>
              </a:spcAft>
            </a:pPr>
            <a:r>
              <a:rPr lang="en-GB" sz="900" dirty="0">
                <a:solidFill>
                  <a:srgbClr val="000000"/>
                </a:solidFill>
                <a:ea typeface="Calibri" panose="020F0502020204030204" pitchFamily="34" charset="0"/>
                <a:cs typeface="Calibri" panose="020F0502020204030204" pitchFamily="34" charset="0"/>
              </a:rPr>
              <a:t>Early modern era.</a:t>
            </a:r>
            <a:endParaRPr lang="en-GB" sz="900" dirty="0">
              <a:ea typeface="Calibri" panose="020F0502020204030204" pitchFamily="34" charset="0"/>
              <a:cs typeface="Times New Roman" panose="02020603050405020304" pitchFamily="18" charset="0"/>
            </a:endParaRPr>
          </a:p>
          <a:p>
            <a:pPr>
              <a:spcAft>
                <a:spcPts val="0"/>
              </a:spcAft>
            </a:pPr>
            <a:r>
              <a:rPr lang="en-GB" sz="900" dirty="0">
                <a:solidFill>
                  <a:srgbClr val="000000"/>
                </a:solidFill>
                <a:ea typeface="Calibri" panose="020F0502020204030204" pitchFamily="34" charset="0"/>
                <a:cs typeface="Calibri" panose="020F0502020204030204" pitchFamily="34" charset="0"/>
              </a:rPr>
              <a:t>The 18th and 19th centuries.</a:t>
            </a:r>
            <a:endParaRPr lang="en-GB" sz="900" dirty="0">
              <a:ea typeface="Calibri" panose="020F0502020204030204" pitchFamily="34" charset="0"/>
              <a:cs typeface="Times New Roman" panose="02020603050405020304" pitchFamily="18" charset="0"/>
            </a:endParaRPr>
          </a:p>
          <a:p>
            <a:pPr>
              <a:spcAft>
                <a:spcPts val="0"/>
              </a:spcAft>
            </a:pPr>
            <a:r>
              <a:rPr lang="en-GB" sz="900" dirty="0">
                <a:solidFill>
                  <a:srgbClr val="000000"/>
                </a:solidFill>
                <a:ea typeface="Calibri" panose="020F0502020204030204" pitchFamily="34" charset="0"/>
                <a:cs typeface="Calibri" panose="020F0502020204030204" pitchFamily="34" charset="0"/>
              </a:rPr>
              <a:t>The Modern era.</a:t>
            </a:r>
            <a:endParaRPr lang="en-GB" sz="900" dirty="0">
              <a:ea typeface="Calibri" panose="020F0502020204030204" pitchFamily="34" charset="0"/>
              <a:cs typeface="Times New Roman" panose="02020603050405020304" pitchFamily="18" charset="0"/>
            </a:endParaRPr>
          </a:p>
          <a:p>
            <a:pPr>
              <a:lnSpc>
                <a:spcPct val="107000"/>
              </a:lnSpc>
              <a:spcAft>
                <a:spcPts val="800"/>
              </a:spcAft>
            </a:pPr>
            <a:r>
              <a:rPr lang="en-GB" sz="900" dirty="0">
                <a:ea typeface="Calibri" panose="020F0502020204030204" pitchFamily="34" charset="0"/>
                <a:cs typeface="Times New Roman" panose="02020603050405020304" pitchFamily="18" charset="0"/>
              </a:rPr>
              <a:t>AO1 Band 3 – detailed knowledge (though limited Welsh context only 2 eras,</a:t>
            </a:r>
            <a:r>
              <a:rPr lang="en-GB" sz="900" dirty="0">
                <a:solidFill>
                  <a:srgbClr val="FF0000"/>
                </a:solidFill>
                <a:ea typeface="Calibri" panose="020F0502020204030204" pitchFamily="34" charset="0"/>
                <a:cs typeface="Times New Roman" panose="02020603050405020304" pitchFamily="18" charset="0"/>
              </a:rPr>
              <a:t> </a:t>
            </a:r>
            <a:r>
              <a:rPr lang="en-GB" sz="900" dirty="0">
                <a:ea typeface="Calibri" panose="020F0502020204030204" pitchFamily="34" charset="0"/>
                <a:cs typeface="Times New Roman" panose="02020603050405020304" pitchFamily="18" charset="0"/>
              </a:rPr>
              <a:t>therefore Band 2). AO3 Band 4 fully analysed the question of success. V. good historical context. </a:t>
            </a:r>
          </a:p>
          <a:p>
            <a:pPr>
              <a:lnSpc>
                <a:spcPct val="107000"/>
              </a:lnSpc>
              <a:spcAft>
                <a:spcPts val="0"/>
              </a:spcAft>
            </a:pPr>
            <a:r>
              <a:rPr lang="en-GB" sz="900" b="1" dirty="0">
                <a:solidFill>
                  <a:srgbClr val="000000"/>
                </a:solidFill>
                <a:ea typeface="Calibri" panose="020F0502020204030204" pitchFamily="34" charset="0"/>
                <a:cs typeface="Calibri" panose="020F0502020204030204" pitchFamily="34" charset="0"/>
              </a:rPr>
              <a:t>AO1 - Detailed knowledge of three eras, but only two references to the Welsh context - therefore Band 2 (4 marks). AO2 - The candidate has clearly focused on the question of success and has analysed variations in the levels of success over three historical eras, with appropriate and relevant contextual support.  There is a clear judgement in the final paragraph. Therefore - Band 4 (9 marks). Total 13 marks </a:t>
            </a:r>
            <a:r>
              <a:rPr lang="en-GB" sz="900" b="1" dirty="0" err="1">
                <a:solidFill>
                  <a:srgbClr val="000000"/>
                </a:solidFill>
                <a:ea typeface="Calibri" panose="020F0502020204030204" pitchFamily="34" charset="0"/>
                <a:cs typeface="Calibri" panose="020F0502020204030204" pitchFamily="34" charset="0"/>
              </a:rPr>
              <a:t>SPaG</a:t>
            </a:r>
            <a:r>
              <a:rPr lang="en-GB" sz="900" b="1" dirty="0">
                <a:solidFill>
                  <a:srgbClr val="000000"/>
                </a:solidFill>
                <a:ea typeface="Calibri" panose="020F0502020204030204" pitchFamily="34" charset="0"/>
                <a:cs typeface="Calibri" panose="020F0502020204030204" pitchFamily="34" charset="0"/>
              </a:rPr>
              <a:t> - 4 marks</a:t>
            </a:r>
            <a:endParaRPr lang="en-GB" sz="900" b="1" dirty="0">
              <a:ea typeface="Calibri" panose="020F0502020204030204" pitchFamily="34" charset="0"/>
              <a:cs typeface="Times New Roman" panose="02020603050405020304" pitchFamily="18" charset="0"/>
            </a:endParaRPr>
          </a:p>
          <a:p>
            <a:pPr>
              <a:spcAft>
                <a:spcPts val="0"/>
              </a:spcAft>
            </a:pPr>
            <a:r>
              <a:rPr lang="en-GB" sz="900" dirty="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5305591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9F56B76-BF4B-4EA6-911A-041A5E9B41EE}"/>
              </a:ext>
            </a:extLst>
          </p:cNvPr>
          <p:cNvPicPr>
            <a:picLocks noChangeAspect="1"/>
          </p:cNvPicPr>
          <p:nvPr/>
        </p:nvPicPr>
        <p:blipFill>
          <a:blip r:embed="rId2"/>
          <a:stretch>
            <a:fillRect/>
          </a:stretch>
        </p:blipFill>
        <p:spPr>
          <a:xfrm>
            <a:off x="1236044" y="3387110"/>
            <a:ext cx="6671912" cy="3316028"/>
          </a:xfrm>
          <a:prstGeom prst="rect">
            <a:avLst/>
          </a:prstGeom>
        </p:spPr>
      </p:pic>
      <p:pic>
        <p:nvPicPr>
          <p:cNvPr id="5" name="Picture 4">
            <a:extLst>
              <a:ext uri="{FF2B5EF4-FFF2-40B4-BE49-F238E27FC236}">
                <a16:creationId xmlns:a16="http://schemas.microsoft.com/office/drawing/2014/main" id="{E2097F92-D979-4E84-BE9B-2E21D3970A47}"/>
              </a:ext>
            </a:extLst>
          </p:cNvPr>
          <p:cNvPicPr>
            <a:picLocks noChangeAspect="1"/>
          </p:cNvPicPr>
          <p:nvPr/>
        </p:nvPicPr>
        <p:blipFill>
          <a:blip r:embed="rId3"/>
          <a:stretch>
            <a:fillRect/>
          </a:stretch>
        </p:blipFill>
        <p:spPr>
          <a:xfrm>
            <a:off x="1412817" y="1436914"/>
            <a:ext cx="6318365" cy="1699904"/>
          </a:xfrm>
          <a:prstGeom prst="rect">
            <a:avLst/>
          </a:prstGeom>
        </p:spPr>
      </p:pic>
      <p:sp>
        <p:nvSpPr>
          <p:cNvPr id="6" name="Text Placeholder 1">
            <a:extLst>
              <a:ext uri="{FF2B5EF4-FFF2-40B4-BE49-F238E27FC236}">
                <a16:creationId xmlns:a16="http://schemas.microsoft.com/office/drawing/2014/main" id="{DCC97DD5-D4D5-4CD6-AB64-C1E87B7460D3}"/>
              </a:ext>
            </a:extLst>
          </p:cNvPr>
          <p:cNvSpPr txBox="1">
            <a:spLocks/>
          </p:cNvSpPr>
          <p:nvPr/>
        </p:nvSpPr>
        <p:spPr>
          <a:xfrm>
            <a:off x="1236044" y="35661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GB" sz="2800" dirty="0" err="1">
                <a:solidFill>
                  <a:schemeClr val="bg1"/>
                </a:solidFill>
                <a:latin typeface="Gotham Rounded Book" pitchFamily="50" charset="0"/>
              </a:rPr>
              <a:t>SPaG</a:t>
            </a:r>
            <a:endParaRPr lang="en-GB" sz="2800" dirty="0">
              <a:solidFill>
                <a:schemeClr val="bg1"/>
              </a:solidFill>
              <a:latin typeface="Gotham Rounded Book" pitchFamily="50" charset="0"/>
            </a:endParaRPr>
          </a:p>
        </p:txBody>
      </p:sp>
    </p:spTree>
    <p:extLst>
      <p:ext uri="{BB962C8B-B14F-4D97-AF65-F5344CB8AC3E}">
        <p14:creationId xmlns:p14="http://schemas.microsoft.com/office/powerpoint/2010/main" val="3497672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1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4" name="Picture 3">
            <a:extLst>
              <a:ext uri="{FF2B5EF4-FFF2-40B4-BE49-F238E27FC236}">
                <a16:creationId xmlns:a16="http://schemas.microsoft.com/office/drawing/2014/main" id="{144159E6-C2EC-4F94-9129-3DBEEB8C3029}"/>
              </a:ext>
            </a:extLst>
          </p:cNvPr>
          <p:cNvPicPr>
            <a:picLocks noChangeAspect="1"/>
          </p:cNvPicPr>
          <p:nvPr/>
        </p:nvPicPr>
        <p:blipFill>
          <a:blip r:embed="rId3"/>
          <a:stretch>
            <a:fillRect/>
          </a:stretch>
        </p:blipFill>
        <p:spPr>
          <a:xfrm>
            <a:off x="118038" y="1680662"/>
            <a:ext cx="4453962" cy="3049560"/>
          </a:xfrm>
          <a:prstGeom prst="rect">
            <a:avLst/>
          </a:prstGeom>
        </p:spPr>
      </p:pic>
      <p:pic>
        <p:nvPicPr>
          <p:cNvPr id="5" name="Picture 4">
            <a:extLst>
              <a:ext uri="{FF2B5EF4-FFF2-40B4-BE49-F238E27FC236}">
                <a16:creationId xmlns:a16="http://schemas.microsoft.com/office/drawing/2014/main" id="{A29D54CB-6785-4BA1-A1C6-EC12641CEB36}"/>
              </a:ext>
            </a:extLst>
          </p:cNvPr>
          <p:cNvPicPr>
            <a:picLocks noChangeAspect="1"/>
          </p:cNvPicPr>
          <p:nvPr/>
        </p:nvPicPr>
        <p:blipFill>
          <a:blip r:embed="rId4"/>
          <a:stretch>
            <a:fillRect/>
          </a:stretch>
        </p:blipFill>
        <p:spPr>
          <a:xfrm>
            <a:off x="151382" y="4730222"/>
            <a:ext cx="4387273" cy="535681"/>
          </a:xfrm>
          <a:prstGeom prst="rect">
            <a:avLst/>
          </a:prstGeom>
        </p:spPr>
      </p:pic>
    </p:spTree>
    <p:extLst>
      <p:ext uri="{BB962C8B-B14F-4D97-AF65-F5344CB8AC3E}">
        <p14:creationId xmlns:p14="http://schemas.microsoft.com/office/powerpoint/2010/main" val="1297209325"/>
      </p:ext>
    </p:extLst>
  </p:cSld>
  <p:clrMapOvr>
    <a:masterClrMapping/>
  </p:clrMapOvr>
  <mc:AlternateContent xmlns:mc="http://schemas.openxmlformats.org/markup-compatibility/2006" xmlns:p14="http://schemas.microsoft.com/office/powerpoint/2010/main">
    <mc:Choice Requires="p14">
      <p:transition spd="slow" p14:dur="2000" advTm="21548"/>
    </mc:Choice>
    <mc:Fallback xmlns="">
      <p:transition spd="slow" advTm="21548"/>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Understanding the assessment criteria</a:t>
            </a:r>
          </a:p>
          <a:p>
            <a:pPr lvl="0"/>
            <a:endParaRPr lang="en-GB" sz="2400" b="1" dirty="0"/>
          </a:p>
          <a:p>
            <a:pPr lvl="0"/>
            <a:r>
              <a:rPr lang="en-GB" sz="2200" dirty="0"/>
              <a:t>Marking criteria generally take two forms:</a:t>
            </a:r>
          </a:p>
          <a:p>
            <a:pPr lvl="0"/>
            <a:endParaRPr lang="en-GB" sz="2200" dirty="0"/>
          </a:p>
          <a:p>
            <a:pPr marL="342900" lvl="0" indent="-342900">
              <a:buFont typeface="Arial" panose="020B0604020202020204" pitchFamily="34" charset="0"/>
              <a:buChar char="•"/>
            </a:pPr>
            <a:r>
              <a:rPr lang="en-GB" sz="2200" dirty="0"/>
              <a:t>objective marking- generally for low tariff responses, where knowledge of objective information is being assessed</a:t>
            </a:r>
          </a:p>
          <a:p>
            <a:pPr marL="342900" lvl="0" indent="-342900">
              <a:buFont typeface="Arial" panose="020B0604020202020204" pitchFamily="34" charset="0"/>
              <a:buChar char="•"/>
            </a:pPr>
            <a:endParaRPr lang="en-GB" sz="2200" dirty="0"/>
          </a:p>
          <a:p>
            <a:pPr marL="342900" lvl="0" indent="-342900">
              <a:buFont typeface="Arial" panose="020B0604020202020204" pitchFamily="34" charset="0"/>
              <a:buChar char="•"/>
            </a:pPr>
            <a:r>
              <a:rPr lang="en-GB" sz="2200" dirty="0"/>
              <a:t>the exercising of academic judgement via:</a:t>
            </a:r>
          </a:p>
          <a:p>
            <a:pPr marL="1085850" lvl="1" indent="-342900">
              <a:buFont typeface="Wingdings" panose="05000000000000000000" pitchFamily="2" charset="2"/>
              <a:buChar char="q"/>
            </a:pPr>
            <a:r>
              <a:rPr lang="en-GB" sz="2200" dirty="0"/>
              <a:t>an assessment grid setting out criteria for different levels of response </a:t>
            </a:r>
          </a:p>
          <a:p>
            <a:pPr marL="1085850" lvl="1" indent="-342900">
              <a:buFont typeface="Wingdings" panose="05000000000000000000" pitchFamily="2" charset="2"/>
              <a:buChar char="q"/>
            </a:pPr>
            <a:r>
              <a:rPr lang="en-GB" sz="2200" dirty="0"/>
              <a:t>indicative content, that is, an indication of the kind of content responses may include.</a:t>
            </a:r>
          </a:p>
          <a:p>
            <a:r>
              <a:rPr lang="en-GB" sz="2200" dirty="0"/>
              <a:t> </a:t>
            </a:r>
          </a:p>
          <a:p>
            <a:endParaRPr lang="en-GB" sz="2400" b="1" dirty="0"/>
          </a:p>
        </p:txBody>
      </p:sp>
    </p:spTree>
    <p:extLst>
      <p:ext uri="{BB962C8B-B14F-4D97-AF65-F5344CB8AC3E}">
        <p14:creationId xmlns:p14="http://schemas.microsoft.com/office/powerpoint/2010/main" val="23538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Understanding the assessment criteria – exercising academic judgement through levels of response marking schemes</a:t>
            </a:r>
          </a:p>
          <a:p>
            <a:pPr marL="342900" lvl="0" indent="-342900">
              <a:buFont typeface="Arial" panose="020B0604020202020204" pitchFamily="34" charset="0"/>
              <a:buChar char="•"/>
            </a:pPr>
            <a:r>
              <a:rPr lang="en-GB" sz="1800" dirty="0"/>
              <a:t>First - identify the appropriate band a learner’s response falls into according to the criteria. Award a band where the learner’s response covers the </a:t>
            </a:r>
            <a:r>
              <a:rPr lang="en-GB" sz="1800" b="1" dirty="0"/>
              <a:t>majority </a:t>
            </a:r>
            <a:r>
              <a:rPr lang="en-GB" sz="1800" dirty="0"/>
              <a:t>of the criteria.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Second - award a mark in the centre of the band and then increase or decrease the mark depending on the quality of the answer, which may be reflected in the amount of indicative content covered.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If a response falls between two bands, consider whether there are more characteristics of the higher or lower of the two bands and award accordingly.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Indicative content is not exhaustive and other valid responses may be credited.</a:t>
            </a:r>
          </a:p>
        </p:txBody>
      </p:sp>
    </p:spTree>
    <p:extLst>
      <p:ext uri="{BB962C8B-B14F-4D97-AF65-F5344CB8AC3E}">
        <p14:creationId xmlns:p14="http://schemas.microsoft.com/office/powerpoint/2010/main" val="320282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nvGraphicFramePr>
        <p:xfrm>
          <a:off x="506947" y="2276872"/>
          <a:ext cx="7953485" cy="2541832"/>
        </p:xfrm>
        <a:graphic>
          <a:graphicData uri="http://schemas.openxmlformats.org/drawingml/2006/table">
            <a:tbl>
              <a:tblPr firstRow="1" bandRow="1">
                <a:tableStyleId>{5C22544A-7EE6-4342-B048-85BDC9FD1C3A}</a:tableStyleId>
              </a:tblPr>
              <a:tblGrid>
                <a:gridCol w="2336861">
                  <a:extLst>
                    <a:ext uri="{9D8B030D-6E8A-4147-A177-3AD203B41FA5}">
                      <a16:colId xmlns:a16="http://schemas.microsoft.com/office/drawing/2014/main" val="3119963982"/>
                    </a:ext>
                  </a:extLst>
                </a:gridCol>
                <a:gridCol w="5616624">
                  <a:extLst>
                    <a:ext uri="{9D8B030D-6E8A-4147-A177-3AD203B41FA5}">
                      <a16:colId xmlns:a16="http://schemas.microsoft.com/office/drawing/2014/main" val="1991654297"/>
                    </a:ext>
                  </a:extLst>
                </a:gridCol>
              </a:tblGrid>
              <a:tr h="438712">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Writing answers in the wrong place (constrained papers)</a:t>
                      </a:r>
                      <a:endParaRPr lang="en-GB" dirty="0"/>
                    </a:p>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kern="1200" dirty="0">
                          <a:solidFill>
                            <a:schemeClr val="dk1"/>
                          </a:solidFill>
                          <a:effectLst/>
                          <a:latin typeface="+mn-lt"/>
                          <a:ea typeface="+mn-ea"/>
                          <a:cs typeface="+mn-cs"/>
                        </a:rPr>
                        <a:t>If it is obvious to which question the response relates, award marks as per the marking scheme</a:t>
                      </a:r>
                    </a:p>
                    <a:p>
                      <a:pPr marL="0" lvl="0" indent="0">
                        <a:buFont typeface="Arial" panose="020B0604020202020204" pitchFamily="34" charset="0"/>
                        <a:buNone/>
                      </a:pPr>
                      <a:endParaRPr lang="en-GB" dirty="0"/>
                    </a:p>
                  </a:txBody>
                  <a:tcPr/>
                </a:tc>
                <a:extLst>
                  <a:ext uri="{0D108BD9-81ED-4DB2-BD59-A6C34878D82A}">
                    <a16:rowId xmlns:a16="http://schemas.microsoft.com/office/drawing/2014/main" val="1646666690"/>
                  </a:ext>
                </a:extLst>
              </a:tr>
              <a:tr h="438712">
                <a:tc>
                  <a:txBody>
                    <a:bodyPr/>
                    <a:lstStyle/>
                    <a:p>
                      <a:r>
                        <a:rPr lang="en-GB" sz="1800" kern="1200" dirty="0">
                          <a:solidFill>
                            <a:schemeClr val="dk1"/>
                          </a:solidFill>
                          <a:effectLst/>
                          <a:latin typeface="+mn-lt"/>
                          <a:ea typeface="+mn-ea"/>
                          <a:cs typeface="+mn-cs"/>
                        </a:rPr>
                        <a:t>Where the correct answer has been clearly crossed out.</a:t>
                      </a:r>
                      <a:endParaRPr lang="en-GB" dirty="0"/>
                    </a:p>
                  </a:txBody>
                  <a:tcPr/>
                </a:tc>
                <a:tc>
                  <a:txBody>
                    <a:bodyPr/>
                    <a:lstStyle/>
                    <a:p>
                      <a:r>
                        <a:rPr lang="en-GB" sz="1800" kern="1200" dirty="0">
                          <a:solidFill>
                            <a:schemeClr val="dk1"/>
                          </a:solidFill>
                          <a:effectLst/>
                          <a:latin typeface="+mn-lt"/>
                          <a:ea typeface="+mn-ea"/>
                          <a:cs typeface="+mn-cs"/>
                        </a:rPr>
                        <a:t>If the learner writes and then crosses out the correct answer, do not award the mark, even if no other answer is offered.</a:t>
                      </a:r>
                      <a:endParaRPr lang="en-GB" dirty="0"/>
                    </a:p>
                  </a:txBody>
                  <a:tcPr/>
                </a:tc>
                <a:extLst>
                  <a:ext uri="{0D108BD9-81ED-4DB2-BD59-A6C34878D82A}">
                    <a16:rowId xmlns:a16="http://schemas.microsoft.com/office/drawing/2014/main" val="947109016"/>
                  </a:ext>
                </a:extLst>
              </a:tr>
            </a:tbl>
          </a:graphicData>
        </a:graphic>
      </p:graphicFrame>
    </p:spTree>
    <p:extLst>
      <p:ext uri="{BB962C8B-B14F-4D97-AF65-F5344CB8AC3E}">
        <p14:creationId xmlns:p14="http://schemas.microsoft.com/office/powerpoint/2010/main" val="4984593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7544" y="692696"/>
            <a:ext cx="7772400" cy="1470025"/>
          </a:xfrm>
        </p:spPr>
        <p:txBody>
          <a:bodyPr>
            <a:normAutofit fontScale="90000"/>
          </a:bodyPr>
          <a:lstStyle/>
          <a:p>
            <a:pPr algn="l"/>
            <a:br>
              <a:rPr lang="en-GB" dirty="0"/>
            </a:br>
            <a:br>
              <a:rPr lang="en-GB" dirty="0"/>
            </a:br>
            <a:r>
              <a:rPr lang="en-GB" b="1" dirty="0">
                <a:solidFill>
                  <a:schemeClr val="bg1"/>
                </a:solidFill>
                <a:latin typeface="Arial" panose="020B0604020202020204" pitchFamily="34" charset="0"/>
                <a:cs typeface="Arial" panose="020B0604020202020204" pitchFamily="34" charset="0"/>
              </a:rPr>
              <a:t>Any Questions?</a:t>
            </a:r>
            <a:br>
              <a:rPr lang="en-GB" dirty="0"/>
            </a:br>
            <a:br>
              <a:rPr lang="en-GB" dirty="0">
                <a:latin typeface="Arial" panose="020B0604020202020204" pitchFamily="34" charset="0"/>
                <a:cs typeface="Arial" panose="020B0604020202020204" pitchFamily="34" charset="0"/>
              </a:rPr>
            </a:br>
            <a:r>
              <a:rPr lang="en-GB" sz="27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GB" sz="2700" dirty="0"/>
            </a:br>
            <a:br>
              <a:rPr lang="en-GB" dirty="0"/>
            </a:br>
            <a:r>
              <a:rPr lang="en-GB" sz="1800" dirty="0">
                <a:hlinkClick r:id="rId2"/>
              </a:rPr>
              <a:t>GCSEHistory@wjec.co.uk</a:t>
            </a:r>
            <a:r>
              <a:rPr lang="en-GB" sz="1800" dirty="0"/>
              <a:t>   </a:t>
            </a:r>
            <a:endParaRPr lang="en-GB"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2991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1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11" name="Rectangle 10">
            <a:extLst>
              <a:ext uri="{FF2B5EF4-FFF2-40B4-BE49-F238E27FC236}">
                <a16:creationId xmlns:a16="http://schemas.microsoft.com/office/drawing/2014/main" id="{160452FF-828D-4AD8-A760-0E1B6DBEA40C}"/>
              </a:ext>
            </a:extLst>
          </p:cNvPr>
          <p:cNvSpPr/>
          <p:nvPr/>
        </p:nvSpPr>
        <p:spPr>
          <a:xfrm>
            <a:off x="2286000" y="2828836"/>
            <a:ext cx="4572000" cy="1938992"/>
          </a:xfrm>
          <a:prstGeom prst="rect">
            <a:avLst/>
          </a:prstGeom>
        </p:spPr>
        <p:txBody>
          <a:bodyPr>
            <a:spAutoFit/>
          </a:bodyPr>
          <a:lstStyle/>
          <a:p>
            <a:pPr lvl="0" defTabSz="914400" fontAlgn="auto">
              <a:spcBef>
                <a:spcPts val="0"/>
              </a:spcBef>
              <a:spcAft>
                <a:spcPts val="0"/>
              </a:spcAft>
              <a:defRPr/>
            </a:pPr>
            <a:r>
              <a:rPr lang="en-GB" sz="2400" dirty="0"/>
              <a:t>For Question 1 candidates are required to provide 4 brief answers – at most three words. Candidates should not spend too much time on this question.  </a:t>
            </a:r>
          </a:p>
        </p:txBody>
      </p:sp>
    </p:spTree>
    <p:extLst>
      <p:ext uri="{BB962C8B-B14F-4D97-AF65-F5344CB8AC3E}">
        <p14:creationId xmlns:p14="http://schemas.microsoft.com/office/powerpoint/2010/main" val="565251073"/>
      </p:ext>
    </p:extLst>
  </p:cSld>
  <p:clrMapOvr>
    <a:masterClrMapping/>
  </p:clrMapOvr>
  <mc:AlternateContent xmlns:mc="http://schemas.openxmlformats.org/markup-compatibility/2006" xmlns:p14="http://schemas.microsoft.com/office/powerpoint/2010/main">
    <mc:Choice Requires="p14">
      <p:transition spd="slow" p14:dur="2000" advTm="21548"/>
    </mc:Choice>
    <mc:Fallback xmlns="">
      <p:transition spd="slow" advTm="21548"/>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2D8606EE-CB38-4E10-A406-9810F563FC55}"/>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1</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5" name="Picture 4">
            <a:extLst>
              <a:ext uri="{FF2B5EF4-FFF2-40B4-BE49-F238E27FC236}">
                <a16:creationId xmlns:a16="http://schemas.microsoft.com/office/drawing/2014/main" id="{9A0C8CEA-A0C1-469B-A49A-49FEC0F1D3B0}"/>
              </a:ext>
            </a:extLst>
          </p:cNvPr>
          <p:cNvPicPr>
            <a:picLocks noChangeAspect="1"/>
          </p:cNvPicPr>
          <p:nvPr/>
        </p:nvPicPr>
        <p:blipFill>
          <a:blip r:embed="rId3"/>
          <a:stretch>
            <a:fillRect/>
          </a:stretch>
        </p:blipFill>
        <p:spPr>
          <a:xfrm>
            <a:off x="661723" y="1901372"/>
            <a:ext cx="7820553" cy="3091542"/>
          </a:xfrm>
          <a:prstGeom prst="rect">
            <a:avLst/>
          </a:prstGeom>
        </p:spPr>
      </p:pic>
    </p:spTree>
    <p:extLst>
      <p:ext uri="{BB962C8B-B14F-4D97-AF65-F5344CB8AC3E}">
        <p14:creationId xmlns:p14="http://schemas.microsoft.com/office/powerpoint/2010/main" val="3970241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2D8606EE-CB38-4E10-A406-9810F563FC55}"/>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1</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3" name="Rectangle 2">
            <a:extLst>
              <a:ext uri="{FF2B5EF4-FFF2-40B4-BE49-F238E27FC236}">
                <a16:creationId xmlns:a16="http://schemas.microsoft.com/office/drawing/2014/main" id="{65C5EDAE-46F1-48A9-AB00-EC19629AA45C}"/>
              </a:ext>
            </a:extLst>
          </p:cNvPr>
          <p:cNvSpPr/>
          <p:nvPr/>
        </p:nvSpPr>
        <p:spPr>
          <a:xfrm>
            <a:off x="2286000" y="1720840"/>
            <a:ext cx="4572000" cy="3416320"/>
          </a:xfrm>
          <a:prstGeom prst="rect">
            <a:avLst/>
          </a:prstGeom>
        </p:spPr>
        <p:txBody>
          <a:bodyPr>
            <a:spAutoFit/>
          </a:bodyPr>
          <a:lstStyle/>
          <a:p>
            <a:r>
              <a:rPr lang="en-GB" dirty="0"/>
              <a:t>It will be useful when marking candidates work to have a red pen and a highlighter (or a different coloured pen). The red pen can be used to underline where an example of AO1 is seen and the highlighter (or different coloured pen) can be used to show examples of AO2 and AO3.</a:t>
            </a:r>
          </a:p>
          <a:p>
            <a:endParaRPr lang="en-GB" dirty="0"/>
          </a:p>
          <a:p>
            <a:r>
              <a:rPr lang="en-GB" dirty="0"/>
              <a:t>Question 1 is only assessing AO1. You can underline each correct answer, or simply add them up and enter the number of correct answers in the box at the foot of the page.</a:t>
            </a:r>
          </a:p>
        </p:txBody>
      </p:sp>
    </p:spTree>
    <p:extLst>
      <p:ext uri="{BB962C8B-B14F-4D97-AF65-F5344CB8AC3E}">
        <p14:creationId xmlns:p14="http://schemas.microsoft.com/office/powerpoint/2010/main" val="1824277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2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3" name="Picture 2">
            <a:extLst>
              <a:ext uri="{FF2B5EF4-FFF2-40B4-BE49-F238E27FC236}">
                <a16:creationId xmlns:a16="http://schemas.microsoft.com/office/drawing/2014/main" id="{6FF90E88-2E2D-4680-B727-54BB4C2ED008}"/>
              </a:ext>
            </a:extLst>
          </p:cNvPr>
          <p:cNvPicPr>
            <a:picLocks noChangeAspect="1"/>
          </p:cNvPicPr>
          <p:nvPr/>
        </p:nvPicPr>
        <p:blipFill>
          <a:blip r:embed="rId3"/>
          <a:stretch>
            <a:fillRect/>
          </a:stretch>
        </p:blipFill>
        <p:spPr>
          <a:xfrm>
            <a:off x="77492" y="1357907"/>
            <a:ext cx="4352362" cy="4493329"/>
          </a:xfrm>
          <a:prstGeom prst="rect">
            <a:avLst/>
          </a:prstGeom>
        </p:spPr>
      </p:pic>
      <p:pic>
        <p:nvPicPr>
          <p:cNvPr id="6" name="Picture 5">
            <a:extLst>
              <a:ext uri="{FF2B5EF4-FFF2-40B4-BE49-F238E27FC236}">
                <a16:creationId xmlns:a16="http://schemas.microsoft.com/office/drawing/2014/main" id="{F6826C6D-C95E-44A0-A0A9-6ACA3AD47D8B}"/>
              </a:ext>
            </a:extLst>
          </p:cNvPr>
          <p:cNvPicPr>
            <a:picLocks noChangeAspect="1"/>
          </p:cNvPicPr>
          <p:nvPr/>
        </p:nvPicPr>
        <p:blipFill>
          <a:blip r:embed="rId4"/>
          <a:stretch>
            <a:fillRect/>
          </a:stretch>
        </p:blipFill>
        <p:spPr>
          <a:xfrm>
            <a:off x="4572000" y="1357907"/>
            <a:ext cx="4398027" cy="3210560"/>
          </a:xfrm>
          <a:prstGeom prst="rect">
            <a:avLst/>
          </a:prstGeom>
        </p:spPr>
      </p:pic>
      <p:pic>
        <p:nvPicPr>
          <p:cNvPr id="7" name="Picture 6">
            <a:extLst>
              <a:ext uri="{FF2B5EF4-FFF2-40B4-BE49-F238E27FC236}">
                <a16:creationId xmlns:a16="http://schemas.microsoft.com/office/drawing/2014/main" id="{D57916D7-6B0E-4117-9033-83E6615D781C}"/>
              </a:ext>
            </a:extLst>
          </p:cNvPr>
          <p:cNvPicPr>
            <a:picLocks noChangeAspect="1"/>
          </p:cNvPicPr>
          <p:nvPr/>
        </p:nvPicPr>
        <p:blipFill>
          <a:blip r:embed="rId5"/>
          <a:stretch>
            <a:fillRect/>
          </a:stretch>
        </p:blipFill>
        <p:spPr>
          <a:xfrm>
            <a:off x="4571999" y="4867991"/>
            <a:ext cx="4398028" cy="983245"/>
          </a:xfrm>
          <a:prstGeom prst="rect">
            <a:avLst/>
          </a:prstGeom>
        </p:spPr>
      </p:pic>
    </p:spTree>
    <p:extLst>
      <p:ext uri="{BB962C8B-B14F-4D97-AF65-F5344CB8AC3E}">
        <p14:creationId xmlns:p14="http://schemas.microsoft.com/office/powerpoint/2010/main" val="2257829274"/>
      </p:ext>
    </p:extLst>
  </p:cSld>
  <p:clrMapOvr>
    <a:masterClrMapping/>
  </p:clrMapOvr>
  <mc:AlternateContent xmlns:mc="http://schemas.openxmlformats.org/markup-compatibility/2006" xmlns:p14="http://schemas.microsoft.com/office/powerpoint/2010/main">
    <mc:Choice Requires="p14">
      <p:transition spd="slow" p14:dur="2000" advTm="98143"/>
    </mc:Choice>
    <mc:Fallback xmlns="">
      <p:transition spd="slow" advTm="98143"/>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2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4" name="Rectangle 3">
            <a:extLst>
              <a:ext uri="{FF2B5EF4-FFF2-40B4-BE49-F238E27FC236}">
                <a16:creationId xmlns:a16="http://schemas.microsoft.com/office/drawing/2014/main" id="{C01F971D-8731-4D06-B41F-1DB0CA23BC07}"/>
              </a:ext>
            </a:extLst>
          </p:cNvPr>
          <p:cNvSpPr/>
          <p:nvPr/>
        </p:nvSpPr>
        <p:spPr>
          <a:xfrm>
            <a:off x="598394" y="1499347"/>
            <a:ext cx="8122024" cy="4247317"/>
          </a:xfrm>
          <a:prstGeom prst="rect">
            <a:avLst/>
          </a:prstGeom>
        </p:spPr>
        <p:txBody>
          <a:bodyPr wrap="square">
            <a:spAutoFit/>
          </a:bodyPr>
          <a:lstStyle/>
          <a:p>
            <a:r>
              <a:rPr lang="en-GB" dirty="0"/>
              <a:t>Question 2 asks candidates to identify one similarity and one difference from the three sources provided, making use of both the images and the information underneath them. All that is required is one sentence to identify the similarity and one to show the difference. For each part of their response candidates should clearly state the sources used and the nature of the similarity or difference. </a:t>
            </a:r>
          </a:p>
          <a:p>
            <a:r>
              <a:rPr lang="en-GB" dirty="0"/>
              <a:t> </a:t>
            </a:r>
          </a:p>
          <a:p>
            <a:r>
              <a:rPr lang="en-GB" dirty="0"/>
              <a:t>There are a number of reasons why candidates might fail to get full marks on this question:</a:t>
            </a:r>
          </a:p>
          <a:p>
            <a:r>
              <a:rPr lang="en-GB" dirty="0"/>
              <a:t> </a:t>
            </a:r>
          </a:p>
          <a:p>
            <a:pPr lvl="0"/>
            <a:r>
              <a:rPr lang="en-GB" dirty="0"/>
              <a:t>They fail to refer to specific sources e.g. they write “Two of the sources…” rather than “Sources A and B…”</a:t>
            </a:r>
          </a:p>
          <a:p>
            <a:pPr lvl="0"/>
            <a:r>
              <a:rPr lang="en-GB" dirty="0"/>
              <a:t>They base their answers on knowledge rather than referring to the sources.</a:t>
            </a:r>
          </a:p>
          <a:p>
            <a:r>
              <a:rPr lang="en-GB" dirty="0"/>
              <a:t> </a:t>
            </a:r>
          </a:p>
          <a:p>
            <a:r>
              <a:rPr lang="en-GB" dirty="0"/>
              <a:t>Candidates should also avoid describing the 3 sources before looking at the similarity and difference. </a:t>
            </a:r>
          </a:p>
        </p:txBody>
      </p:sp>
    </p:spTree>
    <p:extLst>
      <p:ext uri="{BB962C8B-B14F-4D97-AF65-F5344CB8AC3E}">
        <p14:creationId xmlns:p14="http://schemas.microsoft.com/office/powerpoint/2010/main" val="293921090"/>
      </p:ext>
    </p:extLst>
  </p:cSld>
  <p:clrMapOvr>
    <a:masterClrMapping/>
  </p:clrMapOvr>
  <mc:AlternateContent xmlns:mc="http://schemas.openxmlformats.org/markup-compatibility/2006" xmlns:p14="http://schemas.microsoft.com/office/powerpoint/2010/main">
    <mc:Choice Requires="p14">
      <p:transition spd="slow" p14:dur="2000" advTm="98143"/>
    </mc:Choice>
    <mc:Fallback xmlns="">
      <p:transition spd="slow" advTm="98143"/>
    </mc:Fallback>
  </mc:AlternateContent>
</p:sld>
</file>

<file path=ppt/theme/theme1.xml><?xml version="1.0" encoding="utf-8"?>
<a:theme xmlns:a="http://schemas.openxmlformats.org/drawingml/2006/main" name="CBAC Powerpoint Presentation Template (Bilingual - Wales only) 2017-18">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0DE5532-076C-4333-94CD-BB9A7BAC216D}">
  <ds:schemaRefs>
    <ds:schemaRef ds:uri="http://purl.org/dc/dcmitype/"/>
    <ds:schemaRef ds:uri="http://schemas.microsoft.com/office/infopath/2007/PartnerControls"/>
    <ds:schemaRef ds:uri="36f98b4f-ba65-4a7d-9a34-48b23de556cb"/>
    <ds:schemaRef ds:uri="http://purl.org/dc/elements/1.1/"/>
    <ds:schemaRef ds:uri="http://schemas.microsoft.com/office/2006/documentManagement/types"/>
    <ds:schemaRef ds:uri="cd497dfa-9c52-4b77-9510-d5d8b75d053a"/>
    <ds:schemaRef ds:uri="http://purl.org/dc/term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3755E1BF-89EC-40F0-9404-E5B90B765E75}">
  <ds:schemaRefs>
    <ds:schemaRef ds:uri="http://schemas.microsoft.com/sharepoint/v3/contenttype/forms"/>
  </ds:schemaRefs>
</ds:datastoreItem>
</file>

<file path=customXml/itemProps3.xml><?xml version="1.0" encoding="utf-8"?>
<ds:datastoreItem xmlns:ds="http://schemas.openxmlformats.org/officeDocument/2006/customXml" ds:itemID="{99BC96C0-775A-4131-95E9-8E21F97B72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CBAC Powerpoint Presentation Template (Bilingual - Wales only) 2017-18</Template>
  <TotalTime>36596</TotalTime>
  <Words>7675</Words>
  <Application>Microsoft Office PowerPoint</Application>
  <PresentationFormat>On-screen Show (4:3)</PresentationFormat>
  <Paragraphs>372</Paragraphs>
  <Slides>43</Slides>
  <Notes>33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Wingdings</vt:lpstr>
      <vt:lpstr>Arial</vt:lpstr>
      <vt:lpstr>Gotham Rounded Book</vt:lpstr>
      <vt:lpstr>Calibri</vt:lpstr>
      <vt:lpstr>Bliss-Light</vt:lpstr>
      <vt:lpstr>CBAC Powerpoint Presentation Template (Bilingual - Wales only) 2017-18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Any Questions?  If you have any questions, contact our specialist subject officers and administrative support team for your subject with any queries.  GCSEHistory@wjec.co.uk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WJEC</dc:creator>
  <cp:lastModifiedBy>Morgan, Eira</cp:lastModifiedBy>
  <cp:revision>41</cp:revision>
  <cp:lastPrinted>2019-11-26T15:58:42Z</cp:lastPrinted>
  <dcterms:created xsi:type="dcterms:W3CDTF">2017-04-04T10:58:38Z</dcterms:created>
  <dcterms:modified xsi:type="dcterms:W3CDTF">2021-11-24T13:01:08Z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y fmtid="{D5CDD505-2E9C-101B-9397-08002B2CF9AE}" pid="3" name="Order">
    <vt:r8>21600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ComplianceAssetId">
    <vt:lpwstr/>
  </property>
</Properties>
</file>